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53"/>
  </p:notesMasterIdLst>
  <p:handoutMasterIdLst>
    <p:handoutMasterId r:id="rId54"/>
  </p:handoutMasterIdLst>
  <p:sldIdLst>
    <p:sldId id="397" r:id="rId2"/>
    <p:sldId id="396" r:id="rId3"/>
    <p:sldId id="349" r:id="rId4"/>
    <p:sldId id="350" r:id="rId5"/>
    <p:sldId id="294" r:id="rId6"/>
    <p:sldId id="351" r:id="rId7"/>
    <p:sldId id="352" r:id="rId8"/>
    <p:sldId id="395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385" r:id="rId42"/>
    <p:sldId id="386" r:id="rId43"/>
    <p:sldId id="387" r:id="rId44"/>
    <p:sldId id="388" r:id="rId45"/>
    <p:sldId id="389" r:id="rId46"/>
    <p:sldId id="390" r:id="rId47"/>
    <p:sldId id="391" r:id="rId48"/>
    <p:sldId id="392" r:id="rId49"/>
    <p:sldId id="393" r:id="rId50"/>
    <p:sldId id="394" r:id="rId51"/>
    <p:sldId id="398" r:id="rId52"/>
  </p:sldIdLst>
  <p:sldSz cx="9144000" cy="6858000" type="screen4x3"/>
  <p:notesSz cx="6858000" cy="9144000"/>
  <p:embeddedFontLst>
    <p:embeddedFont>
      <p:font typeface="맑은 고딕" pitchFamily="50" charset="-127"/>
      <p:regular r:id="rId55"/>
      <p:bold r:id="rId56"/>
    </p:embeddedFont>
    <p:embeddedFont>
      <p:font typeface="HY견고딕" pitchFamily="18" charset="-127"/>
      <p:regular r:id="rId57"/>
    </p:embeddedFont>
    <p:embeddedFont>
      <p:font typeface="Cambria Math" pitchFamily="18" charset="0"/>
      <p:regular r:id="rId58"/>
    </p:embeddedFont>
    <p:embeddedFont>
      <p:font typeface="Tahoma" pitchFamily="34" charset="0"/>
      <p:regular r:id="rId59"/>
      <p:bold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6E6E6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24" d="100"/>
          <a:sy n="124" d="100"/>
        </p:scale>
        <p:origin x="-1560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EB2C7-128F-48C3-A6D0-2AAD61D0B3C9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8B116-B0E0-47C2-A8FF-1588178A8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751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0305" y="332657"/>
            <a:ext cx="4413696" cy="2808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824" y="3140864"/>
            <a:ext cx="7534306" cy="108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/>
            </a:extLst>
          </p:cNvPr>
          <p:cNvSpPr/>
          <p:nvPr/>
        </p:nvSpPr>
        <p:spPr>
          <a:xfrm>
            <a:off x="0" y="4459288"/>
            <a:ext cx="9144000" cy="23987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16360" y="4907223"/>
            <a:ext cx="8229600" cy="1332230"/>
          </a:xfrm>
        </p:spPr>
        <p:txBody>
          <a:bodyPr/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44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/>
            </a:extLst>
          </p:cNvPr>
          <p:cNvSpPr txBox="1"/>
          <p:nvPr/>
        </p:nvSpPr>
        <p:spPr>
          <a:xfrm>
            <a:off x="820738" y="2660650"/>
            <a:ext cx="742315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200" dirty="0" err="1">
                <a:ea typeface="맑은 고딕" pitchFamily="50" charset="-127"/>
              </a:rPr>
              <a:t>한빛아카데미</a:t>
            </a:r>
            <a:r>
              <a:rPr kumimoji="0" lang="ko-KR" altLang="en-US" sz="1200" dirty="0">
                <a:ea typeface="맑은 고딕" pitchFamily="50" charset="-127"/>
              </a:rPr>
              <a:t>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3" name="모서리가 둥근 직사각형 5">
            <a:extLst>
              <a:ext uri="{FF2B5EF4-FFF2-40B4-BE49-F238E27FC236}"/>
            </a:extLst>
          </p:cNvPr>
          <p:cNvSpPr/>
          <p:nvPr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TextBox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795338" y="1196975"/>
            <a:ext cx="4640262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endParaRPr kumimoji="0" lang="en-US" altLang="ko-KR" sz="2000" b="1" dirty="0">
              <a:solidFill>
                <a:schemeClr val="accent3">
                  <a:lumMod val="75000"/>
                </a:schemeClr>
              </a:solidFill>
              <a:ea typeface="맑은 고딕" pitchFamily="50" charset="-127"/>
            </a:endParaRPr>
          </a:p>
        </p:txBody>
      </p:sp>
      <p:pic>
        <p:nvPicPr>
          <p:cNvPr id="5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313" y="1661110"/>
            <a:ext cx="6971548" cy="99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86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>
            <a:extLst>
              <a:ext uri="{FF2B5EF4-FFF2-40B4-BE49-F238E27FC236}"/>
            </a:extLst>
          </p:cNvPr>
          <p:cNvSpPr/>
          <p:nvPr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TextBox 9">
            <a:extLst>
              <a:ext uri="{FF2B5EF4-FFF2-40B4-BE49-F238E27FC236}"/>
            </a:extLst>
          </p:cNvPr>
          <p:cNvSpPr txBox="1"/>
          <p:nvPr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차례</a:t>
            </a:r>
            <a:endParaRPr kumimoji="0" lang="ko-KR" altLang="en-US" sz="4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26059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/>
            </a:extLst>
          </p:cNvPr>
          <p:cNvCxnSpPr/>
          <p:nvPr/>
        </p:nvCxnSpPr>
        <p:spPr>
          <a:xfrm>
            <a:off x="0" y="831850"/>
            <a:ext cx="9144000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50825" y="1031530"/>
            <a:ext cx="8641655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슬라이드 번호 개체 틀 9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85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3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179512" y="6162675"/>
            <a:ext cx="223180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ko-KR" altLang="en-US" sz="2800" b="1" dirty="0">
                <a:solidFill>
                  <a:schemeClr val="tx1"/>
                </a:solidFill>
                <a:latin typeface="+mj-ea"/>
              </a:rPr>
              <a:t>감사합니다</a:t>
            </a:r>
            <a:r>
              <a:rPr lang="en-US" altLang="ko-KR" sz="2800" b="1" dirty="0">
                <a:solidFill>
                  <a:schemeClr val="tx1"/>
                </a:solidFill>
                <a:latin typeface="+mj-ea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직사각형 10">
            <a:extLst>
              <a:ext uri="{FF2B5EF4-FFF2-40B4-BE49-F238E27FC236}"/>
            </a:extLst>
          </p:cNvPr>
          <p:cNvSpPr/>
          <p:nvPr/>
        </p:nvSpPr>
        <p:spPr>
          <a:xfrm>
            <a:off x="0" y="5805264"/>
            <a:ext cx="9144000" cy="698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6592" y="836712"/>
            <a:ext cx="5477408" cy="348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4500165"/>
            <a:ext cx="6529116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80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2023-02-09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learnopencv.com/camera-calibration-using-opencv/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93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생성 기하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/>
                  <a:t>(12.2)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1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1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로 변환하는 </a:t>
                </a:r>
                <a:r>
                  <a:rPr lang="ko-KR" altLang="en-US" dirty="0" smtClean="0"/>
                  <a:t>수식 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세계 </a:t>
                </a:r>
                <a:r>
                  <a:rPr lang="ko-KR" altLang="en-US" dirty="0" err="1">
                    <a:solidFill>
                      <a:schemeClr val="tx1"/>
                    </a:solidFill>
                  </a:rPr>
                  <a:t>좌표계를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이동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하고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회전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b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하는 외부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 smtClean="0">
                    <a:solidFill>
                      <a:schemeClr val="tx1"/>
                    </a:solidFill>
                  </a:rPr>
                  <a:t>행렬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카메라가 외부 세계와 상호작용하는 기하 관계를 표현하기 때문에 외부 행렬</a:t>
                </a:r>
                <a:r>
                  <a:rPr lang="en-US" altLang="ko-KR" baseline="-25000" dirty="0"/>
                  <a:t>extrinsic matrix</a:t>
                </a:r>
                <a:r>
                  <a:rPr lang="ko-KR" altLang="en-US" dirty="0"/>
                  <a:t>이라 부름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640960" cy="56886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126453"/>
            <a:ext cx="6630325" cy="17814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10799" y="5123901"/>
            <a:ext cx="1152128" cy="32132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외부</a:t>
            </a:r>
            <a:r>
              <a:rPr lang="en-US" altLang="ko-KR" sz="1600" dirty="0">
                <a:solidFill>
                  <a:srgbClr val="0000FF"/>
                </a:solidFill>
              </a:rPr>
              <a:t> </a:t>
            </a:r>
            <a:r>
              <a:rPr lang="ko-KR" altLang="en-US" sz="1600" dirty="0">
                <a:solidFill>
                  <a:srgbClr val="0000FF"/>
                </a:solidFill>
              </a:rPr>
              <a:t>행렬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114855" y="4183800"/>
            <a:ext cx="0" cy="866093"/>
          </a:xfrm>
          <a:prstGeom prst="straightConnector1">
            <a:avLst/>
          </a:prstGeom>
          <a:ln w="222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808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생성 기하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</a:t>
                </a:r>
                <a:r>
                  <a:rPr lang="en-US" altLang="ko-KR" dirty="0" smtClean="0"/>
                  <a:t> 12-3]</a:t>
                </a:r>
                <a:r>
                  <a:rPr lang="ko-KR" altLang="en-US" dirty="0" smtClean="0"/>
                  <a:t>의 영상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좌표계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초록색 표시한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 err="1"/>
                  <a:t>좌표계와</a:t>
                </a:r>
                <a:r>
                  <a:rPr lang="ko-KR" altLang="en-US" dirty="0"/>
                  <a:t> 하늘색 표시한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좌표계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3</a:t>
                </a:r>
                <a:r>
                  <a:rPr lang="ko-KR" altLang="en-US" dirty="0"/>
                  <a:t>차원 점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1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차원 점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1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ko-KR" altLang="en-US" dirty="0"/>
                  <a:t>로 투영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ko-KR" altLang="en-US" dirty="0"/>
                  <a:t>는 카메라 </a:t>
                </a:r>
                <a:r>
                  <a:rPr lang="ko-KR" altLang="en-US" dirty="0" err="1"/>
                  <a:t>좌표계에서</a:t>
                </a:r>
                <a:r>
                  <a:rPr lang="ko-KR" altLang="en-US" dirty="0"/>
                  <a:t> 영상 평면까지 거리인 초점 거리</a:t>
                </a:r>
                <a:r>
                  <a:rPr lang="en-US" altLang="ko-KR" baseline="-25000" dirty="0"/>
                  <a:t>focal length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삼각비에 따라 식 </a:t>
                </a:r>
                <a:r>
                  <a:rPr lang="en-US" altLang="ko-KR" dirty="0"/>
                  <a:t>(12.3) </a:t>
                </a:r>
                <a:r>
                  <a:rPr lang="ko-KR" altLang="en-US" dirty="0"/>
                  <a:t>성립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행렬로 쓰면 식 </a:t>
                </a:r>
                <a:r>
                  <a:rPr lang="en-US" altLang="ko-KR" dirty="0"/>
                  <a:t>(12.4)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640960" cy="5688632"/>
              </a:xfrm>
              <a:blipFill>
                <a:blip r:embed="rId2"/>
                <a:stretch>
                  <a:fillRect l="-6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850646"/>
            <a:ext cx="2959451" cy="7200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733" y="3706630"/>
            <a:ext cx="3212619" cy="109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19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87606"/>
            <a:ext cx="3960440" cy="12748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생성 기하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ko-KR" altLang="en-US" dirty="0"/>
                  <a:t>일반화하여 행렬 식으로 다시 </a:t>
                </a:r>
                <a:r>
                  <a:rPr lang="ko-KR" altLang="en-US" dirty="0" smtClean="0"/>
                  <a:t>쓰면 식 </a:t>
                </a:r>
                <a:r>
                  <a:rPr lang="en-US" altLang="ko-KR" dirty="0" smtClean="0"/>
                  <a:t>(12.5)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ko-KR" altLang="en-US" dirty="0"/>
                  <a:t>는 카메라의 내부 동작을 표현한다는 뜻에서 내부 행렬</a:t>
                </a:r>
                <a:r>
                  <a:rPr lang="en-US" altLang="ko-KR" baseline="-25000" dirty="0"/>
                  <a:t>intrinsic matrix</a:t>
                </a:r>
                <a:r>
                  <a:rPr lang="ko-KR" altLang="en-US" dirty="0"/>
                  <a:t>이라 </a:t>
                </a:r>
                <a:r>
                  <a:rPr lang="ko-KR" altLang="en-US" dirty="0" smtClean="0"/>
                  <a:t>부름</a:t>
                </a:r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외부 </a:t>
                </a:r>
                <a:r>
                  <a:rPr lang="ko-KR" altLang="en-US" dirty="0"/>
                  <a:t>행렬과 내부 행렬을 모두 적용하여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세계 좌표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1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를 영상 좌표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1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ko-K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로 변환하면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b="1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491880" y="3216555"/>
            <a:ext cx="1152128" cy="32132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내부</a:t>
            </a:r>
            <a:r>
              <a:rPr lang="en-US" altLang="ko-KR" sz="1600" dirty="0">
                <a:solidFill>
                  <a:srgbClr val="0000FF"/>
                </a:solidFill>
              </a:rPr>
              <a:t> </a:t>
            </a:r>
            <a:r>
              <a:rPr lang="ko-KR" altLang="en-US" sz="1600" dirty="0">
                <a:solidFill>
                  <a:srgbClr val="0000FF"/>
                </a:solidFill>
              </a:rPr>
              <a:t>행렬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995936" y="2783509"/>
            <a:ext cx="0" cy="433046"/>
          </a:xfrm>
          <a:prstGeom prst="straightConnector1">
            <a:avLst/>
          </a:prstGeom>
          <a:ln w="222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2070697"/>
            <a:ext cx="3029436" cy="7401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588" y="2278721"/>
            <a:ext cx="611367" cy="32409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20544" y="2883642"/>
            <a:ext cx="2439888" cy="68937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1"/>
            <a:r>
              <a:rPr lang="ko-KR" altLang="en-US" sz="1600" dirty="0">
                <a:solidFill>
                  <a:srgbClr val="0000FF"/>
                </a:solidFill>
              </a:rPr>
              <a:t>식 </a:t>
            </a:r>
            <a:r>
              <a:rPr lang="en-US" altLang="ko-KR" sz="1600" dirty="0">
                <a:solidFill>
                  <a:srgbClr val="0000FF"/>
                </a:solidFill>
              </a:rPr>
              <a:t>(12.5)</a:t>
            </a:r>
            <a:r>
              <a:rPr lang="ko-KR" altLang="en-US" sz="1600" dirty="0">
                <a:solidFill>
                  <a:srgbClr val="0000FF"/>
                </a:solidFill>
              </a:rPr>
              <a:t>의 동차 좌표를 </a:t>
            </a:r>
            <a:endParaRPr lang="en-US" altLang="ko-KR" sz="1600" dirty="0">
              <a:solidFill>
                <a:srgbClr val="0000FF"/>
              </a:solidFill>
            </a:endParaRPr>
          </a:p>
          <a:p>
            <a:pPr marL="0" lvl="1"/>
            <a:r>
              <a:rPr lang="ko-KR" altLang="en-US" sz="1600" dirty="0">
                <a:solidFill>
                  <a:srgbClr val="0000FF"/>
                </a:solidFill>
              </a:rPr>
              <a:t>보통</a:t>
            </a:r>
            <a:r>
              <a:rPr lang="en-US" altLang="ko-KR" sz="1600" dirty="0">
                <a:solidFill>
                  <a:srgbClr val="0000FF"/>
                </a:solidFill>
              </a:rPr>
              <a:t> </a:t>
            </a:r>
            <a:r>
              <a:rPr lang="ko-KR" altLang="en-US" sz="1600" dirty="0">
                <a:solidFill>
                  <a:srgbClr val="0000FF"/>
                </a:solidFill>
              </a:rPr>
              <a:t>좌표로 변환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88" y="4653136"/>
            <a:ext cx="8301476" cy="128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85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카메라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캘리브레이션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카메라 </a:t>
                </a:r>
                <a:r>
                  <a:rPr lang="ko-KR" altLang="en-US" dirty="0" err="1"/>
                  <a:t>캘리브레이션이란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카메라가 외부 세계와 어떤 기하학적 관계를 가지는지 알아내는 작업</a:t>
                </a:r>
                <a:r>
                  <a:rPr lang="en-US" altLang="ko-KR" dirty="0"/>
                  <a:t>(</a:t>
                </a:r>
                <a:r>
                  <a:rPr lang="en-US" altLang="ko-KR" dirty="0">
                    <a:hlinkClick r:id="rId2"/>
                  </a:rPr>
                  <a:t>https://learnopencv.com/camera-calibration-using-opencv/</a:t>
                </a:r>
                <a:r>
                  <a:rPr lang="en-US" altLang="ko-KR" dirty="0"/>
                  <a:t>)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다시 말해 식 </a:t>
                </a:r>
                <a:r>
                  <a:rPr lang="en-US" altLang="ko-KR" dirty="0"/>
                  <a:t>(12.7)</a:t>
                </a:r>
                <a:r>
                  <a:rPr lang="ko-KR" altLang="en-US" dirty="0"/>
                  <a:t>에서 외부 행렬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𝐭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와 내부 행렬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ko-KR" altLang="en-US" dirty="0"/>
                  <a:t>를 알아내는 작업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내부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행렬 알아내는 일을 내부 카메라 </a:t>
                </a:r>
                <a:r>
                  <a:rPr lang="ko-KR" altLang="en-US" dirty="0" err="1"/>
                  <a:t>캘리브레이션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외부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행렬 알아내는 일을 외부 카메라 </a:t>
                </a:r>
                <a:r>
                  <a:rPr lang="ko-KR" altLang="en-US" dirty="0" err="1"/>
                  <a:t>캘리브레이션이라</a:t>
                </a:r>
                <a:r>
                  <a:rPr lang="ko-KR" altLang="en-US" dirty="0"/>
                  <a:t> 부름</a:t>
                </a:r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1970</a:t>
                </a:r>
                <a:r>
                  <a:rPr lang="ko-KR" altLang="en-US" dirty="0"/>
                  <a:t>년대부터 많은 연구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격자 패턴 이용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소실점 같은 물체의 기하 특성 이용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카메라 위치 고정하고 일정 </a:t>
                </a:r>
                <a:r>
                  <a:rPr lang="ko-KR" altLang="en-US" dirty="0" smtClean="0"/>
                  <a:t>각도 만큼씩 </a:t>
                </a:r>
                <a:r>
                  <a:rPr lang="ko-KR" altLang="en-US" dirty="0"/>
                  <a:t>회전하면서 획득한 영상을 분석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딥러닝</a:t>
                </a:r>
                <a:r>
                  <a:rPr lang="ko-KR" altLang="en-US" dirty="0"/>
                  <a:t> 방법 등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b="1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6480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카메라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캘리브레이션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Zhang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영상 획득 상황을 제어할 수 있다면 격자 패턴 방법이 가장 정확하고 편함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Zhang </a:t>
            </a:r>
            <a:r>
              <a:rPr lang="ko-KR" altLang="en-US" dirty="0" smtClean="0"/>
              <a:t>방법은 격자 패턴 방법이고 가장 널리 사용됨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86" y="2708920"/>
            <a:ext cx="8474212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35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카메라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캘리브레이션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네 단계 처리</a:t>
            </a:r>
            <a:endParaRPr lang="en-US" altLang="ko-KR" dirty="0"/>
          </a:p>
          <a:p>
            <a:pPr marL="790575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격자 패턴을 벽이나 칠판 같이 평평한 곳에 부착</a:t>
            </a:r>
            <a:r>
              <a:rPr lang="en-US" altLang="ko-KR" dirty="0"/>
              <a:t>. </a:t>
            </a:r>
            <a:r>
              <a:rPr lang="ko-KR" altLang="en-US" dirty="0"/>
              <a:t>종이 왼쪽 위를 세계 </a:t>
            </a:r>
            <a:r>
              <a:rPr lang="ko-KR" altLang="en-US" dirty="0" err="1"/>
              <a:t>좌표계라고</a:t>
            </a:r>
            <a:r>
              <a:rPr lang="ko-KR" altLang="en-US" dirty="0"/>
              <a:t> 가정하고 </a:t>
            </a:r>
            <a:r>
              <a:rPr lang="en-US" altLang="ko-KR" dirty="0"/>
              <a:t>3</a:t>
            </a:r>
            <a:r>
              <a:rPr lang="ko-KR" altLang="en-US" dirty="0"/>
              <a:t>차원 점을 수집</a:t>
            </a:r>
            <a:endParaRPr lang="en-US" altLang="ko-KR" dirty="0"/>
          </a:p>
          <a:p>
            <a:pPr marL="790575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/>
              <a:t>카메라 또는 칠판을 이동하면서 여러 장의 영상을 획득</a:t>
            </a:r>
            <a:endParaRPr lang="en-US" altLang="ko-KR" dirty="0"/>
          </a:p>
          <a:p>
            <a:pPr marL="790575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/>
              <a:t>findChessboardCorners</a:t>
            </a:r>
            <a:r>
              <a:rPr lang="en-US" altLang="ko-KR" dirty="0"/>
              <a:t> </a:t>
            </a:r>
            <a:r>
              <a:rPr lang="ko-KR" altLang="en-US" dirty="0"/>
              <a:t>함수로 영상에서 격자 교차점 검출</a:t>
            </a:r>
            <a:r>
              <a:rPr lang="en-US" altLang="ko-KR" dirty="0"/>
              <a:t>. </a:t>
            </a:r>
            <a:r>
              <a:rPr lang="ko-KR" altLang="en-US" dirty="0"/>
              <a:t>단계 </a:t>
            </a:r>
            <a:r>
              <a:rPr lang="en-US" altLang="ko-KR" dirty="0"/>
              <a:t>1</a:t>
            </a:r>
            <a:r>
              <a:rPr lang="ko-KR" altLang="en-US" dirty="0"/>
              <a:t>에서 수집한 </a:t>
            </a:r>
            <a:r>
              <a:rPr lang="en-US" altLang="ko-KR" dirty="0"/>
              <a:t>3</a:t>
            </a:r>
            <a:r>
              <a:rPr lang="ko-KR" altLang="en-US" dirty="0"/>
              <a:t>차원 점과 검출한 </a:t>
            </a:r>
            <a:r>
              <a:rPr lang="en-US" altLang="ko-KR" dirty="0"/>
              <a:t>2</a:t>
            </a:r>
            <a:r>
              <a:rPr lang="ko-KR" altLang="en-US" dirty="0"/>
              <a:t>차원 점의 대응 쌍 수집</a:t>
            </a:r>
            <a:endParaRPr lang="en-US" altLang="ko-KR" dirty="0"/>
          </a:p>
          <a:p>
            <a:pPr marL="790575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/>
              <a:t>calibrateCamera</a:t>
            </a:r>
            <a:r>
              <a:rPr lang="en-US" altLang="ko-KR" dirty="0"/>
              <a:t> </a:t>
            </a:r>
            <a:r>
              <a:rPr lang="ko-KR" altLang="en-US" dirty="0"/>
              <a:t>함수에 대응 쌍을 입력하여 내부 행렬의 </a:t>
            </a:r>
            <a:r>
              <a:rPr lang="en-US" altLang="ko-KR" dirty="0"/>
              <a:t>5</a:t>
            </a:r>
            <a:r>
              <a:rPr lang="ko-KR" altLang="en-US" dirty="0"/>
              <a:t>개 매개변수와 외부 행렬의 </a:t>
            </a:r>
            <a:r>
              <a:rPr lang="en-US" altLang="ko-KR" dirty="0"/>
              <a:t>6</a:t>
            </a:r>
            <a:r>
              <a:rPr lang="ko-KR" altLang="en-US" dirty="0"/>
              <a:t>개 매개변수를 구함</a:t>
            </a:r>
            <a:r>
              <a:rPr lang="en-US" altLang="ko-KR" dirty="0"/>
              <a:t>(</a:t>
            </a:r>
            <a:r>
              <a:rPr lang="en-US" altLang="ko-KR" dirty="0" err="1"/>
              <a:t>calibrateCamera</a:t>
            </a:r>
            <a:r>
              <a:rPr lang="en-US" altLang="ko-KR" dirty="0"/>
              <a:t> </a:t>
            </a:r>
            <a:r>
              <a:rPr lang="ko-KR" altLang="en-US" dirty="0"/>
              <a:t>함수는 렌즈 왜곡까지 고려하여 최적의 매개변수를 추정함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066699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12.1.4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손눈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캘리브레이션</a:t>
            </a:r>
            <a:r>
              <a:rPr lang="en-US" altLang="ko-KR" baseline="-25000" dirty="0" smtClean="0"/>
              <a:t>hand-eye </a:t>
            </a:r>
            <a:r>
              <a:rPr lang="en-US" altLang="ko-KR" baseline="-25000" dirty="0"/>
              <a:t>calibration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 절에서 수행한 </a:t>
            </a:r>
            <a:r>
              <a:rPr lang="ko-KR" altLang="en-US" dirty="0" err="1"/>
              <a:t>캘리브레이션의</a:t>
            </a:r>
            <a:r>
              <a:rPr lang="ko-KR" altLang="en-US" dirty="0"/>
              <a:t> 한계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격자 패턴 종이의 </a:t>
            </a:r>
            <a:r>
              <a:rPr lang="ko-KR" altLang="en-US" dirty="0" err="1"/>
              <a:t>구석점이</a:t>
            </a:r>
            <a:r>
              <a:rPr lang="ko-KR" altLang="en-US" dirty="0"/>
              <a:t> 세계 </a:t>
            </a:r>
            <a:r>
              <a:rPr lang="ko-KR" altLang="en-US" dirty="0" err="1"/>
              <a:t>좌표계라고</a:t>
            </a:r>
            <a:r>
              <a:rPr lang="ko-KR" altLang="en-US" dirty="0"/>
              <a:t> </a:t>
            </a:r>
            <a:r>
              <a:rPr lang="ko-KR" altLang="en-US" dirty="0" smtClean="0"/>
              <a:t>가정한 채 </a:t>
            </a:r>
            <a:r>
              <a:rPr lang="ko-KR" altLang="en-US" dirty="0"/>
              <a:t>내부 행렬과 외부 행렬 </a:t>
            </a:r>
            <a:r>
              <a:rPr lang="ko-KR" altLang="en-US" dirty="0" smtClean="0"/>
              <a:t>구함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세계 </a:t>
            </a:r>
            <a:r>
              <a:rPr lang="ko-KR" altLang="en-US" dirty="0" err="1"/>
              <a:t>좌표계를</a:t>
            </a:r>
            <a:r>
              <a:rPr lang="ko-KR" altLang="en-US" dirty="0"/>
              <a:t> 가상으로 설정했기 때문에 외부 행렬은 쓸모 없음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로봇을 구동하려면 세계 </a:t>
            </a:r>
            <a:r>
              <a:rPr lang="ko-KR" altLang="en-US" dirty="0" err="1"/>
              <a:t>좌표계와</a:t>
            </a:r>
            <a:r>
              <a:rPr lang="ko-KR" altLang="en-US" dirty="0"/>
              <a:t> 외부 행렬이 모두 </a:t>
            </a:r>
            <a:r>
              <a:rPr lang="ko-KR" altLang="en-US" dirty="0" smtClean="0"/>
              <a:t>중요한데 이 </a:t>
            </a:r>
            <a:r>
              <a:rPr lang="ko-KR" altLang="en-US" dirty="0"/>
              <a:t>절은 이런 상황을 다룸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53790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12.1.4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손눈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캘리브레이션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다양한 상황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12-5]</a:t>
            </a:r>
            <a:r>
              <a:rPr lang="ko-KR" altLang="en-US" dirty="0"/>
              <a:t>의 왼쪽 그림</a:t>
            </a:r>
            <a:r>
              <a:rPr lang="en-US" altLang="ko-KR" dirty="0"/>
              <a:t>: </a:t>
            </a:r>
            <a:r>
              <a:rPr lang="ko-KR" altLang="en-US" dirty="0"/>
              <a:t>세계 좌표계가 로봇에 붙어있는 상황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Zhang </a:t>
            </a:r>
            <a:r>
              <a:rPr lang="ko-KR" altLang="en-US" dirty="0"/>
              <a:t>방법으로 외부 행렬 구하고</a:t>
            </a:r>
            <a:r>
              <a:rPr lang="en-US" altLang="ko-KR" dirty="0"/>
              <a:t>, </a:t>
            </a:r>
            <a:r>
              <a:rPr lang="ko-KR" altLang="en-US" dirty="0" err="1"/>
              <a:t>손눈</a:t>
            </a:r>
            <a:r>
              <a:rPr lang="ko-KR" altLang="en-US" dirty="0"/>
              <a:t> </a:t>
            </a:r>
            <a:r>
              <a:rPr lang="ko-KR" altLang="en-US" dirty="0" err="1"/>
              <a:t>캘리브레이션을</a:t>
            </a:r>
            <a:r>
              <a:rPr lang="ko-KR" altLang="en-US" dirty="0"/>
              <a:t> 이용하여 내부 행렬 구함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손눈</a:t>
            </a:r>
            <a:r>
              <a:rPr lang="ko-KR" altLang="en-US" dirty="0"/>
              <a:t> </a:t>
            </a:r>
            <a:r>
              <a:rPr lang="ko-KR" altLang="en-US" dirty="0" err="1"/>
              <a:t>캘리브레이션에서도</a:t>
            </a:r>
            <a:r>
              <a:rPr lang="ko-KR" altLang="en-US" dirty="0"/>
              <a:t> 격자 패턴 방법이 가장 널리 사용됨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12-5]</a:t>
            </a:r>
            <a:r>
              <a:rPr lang="ko-KR" altLang="en-US" dirty="0"/>
              <a:t>의 오른쪽 그림</a:t>
            </a:r>
            <a:r>
              <a:rPr lang="en-US" altLang="ko-KR" dirty="0"/>
              <a:t>: </a:t>
            </a:r>
            <a:r>
              <a:rPr lang="ko-KR" altLang="en-US" dirty="0"/>
              <a:t>수레에 얹힌 로봇 또는 같은 공간에서 협</a:t>
            </a:r>
            <a:r>
              <a:rPr lang="ko-KR" altLang="en-US" dirty="0" smtClean="0"/>
              <a:t>동하는 </a:t>
            </a:r>
            <a:r>
              <a:rPr lang="ko-KR" altLang="en-US" dirty="0"/>
              <a:t>여러 대의 로봇이 있는 상황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세계</a:t>
            </a:r>
            <a:r>
              <a:rPr lang="en-US" altLang="ko-KR" dirty="0"/>
              <a:t>-</a:t>
            </a:r>
            <a:r>
              <a:rPr lang="ko-KR" altLang="en-US" dirty="0"/>
              <a:t>로봇 </a:t>
            </a:r>
            <a:r>
              <a:rPr lang="ko-KR" altLang="en-US" dirty="0" err="1"/>
              <a:t>좌표계</a:t>
            </a:r>
            <a:r>
              <a:rPr lang="en-US" altLang="ko-KR" dirty="0"/>
              <a:t>, </a:t>
            </a:r>
            <a:r>
              <a:rPr lang="ko-KR" altLang="en-US" dirty="0"/>
              <a:t>로봇</a:t>
            </a:r>
            <a:r>
              <a:rPr lang="en-US" altLang="ko-KR" dirty="0"/>
              <a:t>-</a:t>
            </a:r>
            <a:r>
              <a:rPr lang="ko-KR" altLang="en-US" dirty="0"/>
              <a:t>카메라 </a:t>
            </a:r>
            <a:r>
              <a:rPr lang="ko-KR" altLang="en-US" dirty="0" err="1"/>
              <a:t>좌표계의</a:t>
            </a:r>
            <a:r>
              <a:rPr lang="ko-KR" altLang="en-US" dirty="0"/>
              <a:t> </a:t>
            </a:r>
            <a:r>
              <a:rPr lang="ko-KR" altLang="en-US" dirty="0" err="1"/>
              <a:t>캘리브레이션을</a:t>
            </a:r>
            <a:r>
              <a:rPr lang="ko-KR" altLang="en-US" dirty="0"/>
              <a:t> 별도로 수행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509120"/>
            <a:ext cx="8267470" cy="213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8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12.1.4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손눈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캘리브레이션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앞 </a:t>
                </a:r>
                <a:r>
                  <a:rPr lang="ko-KR" altLang="en-US" dirty="0" smtClean="0"/>
                  <a:t>절은 </a:t>
                </a:r>
                <a:r>
                  <a:rPr lang="en-US" altLang="ko-KR" dirty="0" smtClean="0"/>
                  <a:t>3</a:t>
                </a:r>
                <a:r>
                  <a:rPr lang="ko-KR" altLang="en-US" dirty="0"/>
                  <a:t>차원 로봇 좌표를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차원 영상 좌표로 변환해 줌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(12.7</a:t>
                </a:r>
                <a:r>
                  <a:rPr lang="en-US" altLang="ko-KR" dirty="0" smtClean="0"/>
                  <a:t>))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로봇 작업에서는 역 문제를 풀어야 함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컴퓨터 비전이 검출 알고리즘으로 물체가 있는 영상 좌표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1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ko-K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를 알아내면 로봇 </a:t>
                </a:r>
                <a:r>
                  <a:rPr lang="ko-KR" altLang="en-US" dirty="0" err="1"/>
                  <a:t>좌표계의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차원 좌표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1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를 알아내야 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b="1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640960" cy="5688632"/>
              </a:xfrm>
              <a:blipFill>
                <a:blip r:embed="rId2"/>
                <a:stretch>
                  <a:fillRect l="-63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564904"/>
            <a:ext cx="5904656" cy="369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59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12.1.4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손눈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캘리브레이션</a:t>
            </a:r>
            <a:r>
              <a:rPr lang="en-US" altLang="ko-KR" baseline="-25000" dirty="0"/>
              <a:t> hand-eye calibration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12-3]</a:t>
                </a:r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1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ko-K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를 따라 그은 빨간색 선분 상의 모든 점은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1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ko-KR" altLang="en-US" dirty="0"/>
                  <a:t>로 투영되므로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차원 상의 한 점으로 확정할 수 없음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로봇이 물체를 잡는 한가지 방법은 손을 벌리 채 빨간 점선을 따라 이동하다가 무엇인가 들어오면 멈추고 손을 오므려 물체를 잡는 것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또는 점선을 따라 레이저를 쏘고 돌아오는 시간을 </a:t>
                </a:r>
                <a:r>
                  <a:rPr lang="ko-KR" altLang="en-US" dirty="0" smtClean="0"/>
                  <a:t>측정해 </a:t>
                </a:r>
                <a:r>
                  <a:rPr lang="ko-KR" altLang="en-US" dirty="0"/>
                  <a:t>거리를 재는 방법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RGB-D </a:t>
                </a:r>
                <a:r>
                  <a:rPr lang="ko-KR" altLang="en-US" dirty="0"/>
                  <a:t>카메라를 사용하는 방법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컬러 영상 </a:t>
                </a:r>
                <a:r>
                  <a:rPr lang="en-US" altLang="ko-KR" dirty="0"/>
                  <a:t>RGB</a:t>
                </a:r>
                <a:r>
                  <a:rPr lang="ko-KR" altLang="en-US" dirty="0"/>
                  <a:t>와 깊이 영상 </a:t>
                </a:r>
                <a:r>
                  <a:rPr lang="en-US" altLang="ko-KR" dirty="0"/>
                  <a:t>D</a:t>
                </a:r>
                <a:r>
                  <a:rPr lang="ko-KR" altLang="en-US" dirty="0"/>
                  <a:t>를 동시에 제공하는 카메라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깊</a:t>
                </a:r>
                <a14:m>
                  <m:oMath xmlns:m="http://schemas.openxmlformats.org/officeDocument/2006/math">
                    <m:r>
                      <a:rPr lang="ko-KR" altLang="en-US" b="0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b="0" i="1">
                        <a:latin typeface="Cambria Math" panose="02040503050406030204" pitchFamily="18" charset="0"/>
                      </a:rPr>
                      <m:t>영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상</m:t>
                    </m:r>
                    <m:r>
                      <a:rPr lang="ko-KR" altLang="en-US" b="0" i="1">
                        <a:latin typeface="Cambria Math" panose="02040503050406030204" pitchFamily="18" charset="0"/>
                      </a:rPr>
                      <m:t>에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b="1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ko-KR" altLang="en-US" dirty="0"/>
                  <a:t>에 해당하는 곳의 거리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ko-KR" altLang="en-US" dirty="0"/>
                  <a:t>를 읽음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(12.8)</a:t>
                </a:r>
                <a:r>
                  <a:rPr lang="ko-KR" altLang="en-US" dirty="0"/>
                  <a:t>로 카메라 좌표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1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를 알아냄 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(12.2)</a:t>
                </a:r>
                <a:r>
                  <a:rPr lang="ko-KR" altLang="en-US" dirty="0"/>
                  <a:t>로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1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를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1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로 변환하고 로봇을 구동</a:t>
                </a: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b="1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640960" cy="56886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5152020"/>
            <a:ext cx="3530629" cy="65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06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Chapter </a:t>
            </a:r>
            <a:r>
              <a:rPr lang="en-US" altLang="ko-KR" dirty="0" smtClean="0"/>
              <a:t>12 3</a:t>
            </a:r>
            <a:r>
              <a:rPr lang="ko-KR" altLang="en-US" dirty="0" smtClean="0"/>
              <a:t>차원 비전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9689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깊이 추정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깊이 영상의 필요성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RGB </a:t>
            </a:r>
            <a:r>
              <a:rPr lang="ko-KR" altLang="en-US" dirty="0"/>
              <a:t>영상은 값싸게 얻을 수 있고 효과적이지만 조명에 취약함</a:t>
            </a:r>
            <a:r>
              <a:rPr lang="en-US" altLang="ko-KR" dirty="0"/>
              <a:t>. </a:t>
            </a:r>
            <a:r>
              <a:rPr lang="ko-KR" altLang="en-US" dirty="0"/>
              <a:t>야간이나 강한 하일라이트가 발생하면 인식 실패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물체까지</a:t>
            </a:r>
            <a:r>
              <a:rPr lang="en-US" altLang="ko-KR" dirty="0"/>
              <a:t> </a:t>
            </a:r>
            <a:r>
              <a:rPr lang="ko-KR" altLang="en-US" dirty="0"/>
              <a:t>거리를 기록한 영상을 같이 쓰면 </a:t>
            </a:r>
            <a:r>
              <a:rPr lang="ko-KR" altLang="en-US" dirty="0" err="1" smtClean="0"/>
              <a:t>강인해짐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로봇과 협업하려면 거리 정보 필수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컴퓨터 비전에서는 물체까지 거리를 깊이</a:t>
            </a:r>
            <a:r>
              <a:rPr lang="en-US" altLang="ko-KR" baseline="-25000" dirty="0"/>
              <a:t>depth</a:t>
            </a:r>
            <a:r>
              <a:rPr lang="ko-KR" altLang="en-US" dirty="0"/>
              <a:t>라고 부름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깊이 카메라가 </a:t>
            </a:r>
            <a:r>
              <a:rPr lang="ko-KR" altLang="en-US" dirty="0"/>
              <a:t>획득해주는 </a:t>
            </a:r>
            <a:r>
              <a:rPr lang="ko-KR" altLang="en-US" dirty="0" smtClean="0"/>
              <a:t>영상을 깊이 영상이라 부름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8668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스테레오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사람은 두 눈을 사용한 스테레오 기능을 가짐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비슷한 원리를 사용하는 스테레오 기법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12-7(a)]</a:t>
                </a:r>
                <a:r>
                  <a:rPr lang="ko-KR" altLang="en-US" dirty="0"/>
                  <a:t>의 투영 기하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깊이 카메라는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ko-KR" altLang="en-US" dirty="0"/>
                  <a:t>를 알아내야 하는데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파란 선분 상의 모든 점이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투영되므로 한 점으로 확정할 수 없음</a:t>
                </a:r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640960" cy="5688632"/>
              </a:xfrm>
              <a:blipFill>
                <a:blip r:embed="rId2"/>
                <a:stretch>
                  <a:fillRect l="-63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717032"/>
            <a:ext cx="5328592" cy="2991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090691"/>
            <a:ext cx="2088232" cy="76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85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스테레오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카메라가 두 대인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12-7(b)]</a:t>
            </a:r>
            <a:r>
              <a:rPr lang="ko-KR" altLang="en-US" dirty="0"/>
              <a:t>로 확장하면 거리 확정할 수 있음</a:t>
            </a:r>
            <a:r>
              <a:rPr lang="en-US" altLang="ko-KR" dirty="0"/>
              <a:t>. </a:t>
            </a:r>
            <a:r>
              <a:rPr lang="ko-KR" altLang="en-US" dirty="0"/>
              <a:t>두 카메라의 </a:t>
            </a:r>
            <a:r>
              <a:rPr lang="en-US" altLang="ko-KR" dirty="0"/>
              <a:t>x </a:t>
            </a:r>
            <a:r>
              <a:rPr lang="ko-KR" altLang="en-US" dirty="0"/>
              <a:t>축이 일치한다고 가정하면 식 </a:t>
            </a:r>
            <a:r>
              <a:rPr lang="en-US" altLang="ko-KR" dirty="0"/>
              <a:t>(12.10) </a:t>
            </a:r>
            <a:r>
              <a:rPr lang="ko-KR" altLang="en-US" dirty="0"/>
              <a:t>성립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4" y="2564904"/>
            <a:ext cx="5594759" cy="40464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83" y="1848433"/>
            <a:ext cx="3525293" cy="71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60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스테레오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ko-KR" altLang="en-US" dirty="0"/>
                  <a:t>식 </a:t>
                </a:r>
                <a:r>
                  <a:rPr lang="en-US" altLang="ko-KR" dirty="0"/>
                  <a:t>(12.10)</a:t>
                </a:r>
                <a:r>
                  <a:rPr lang="ko-KR" altLang="en-US" dirty="0"/>
                  <a:t>을 정리하면 식 </a:t>
                </a:r>
                <a:r>
                  <a:rPr lang="en-US" altLang="ko-KR" dirty="0"/>
                  <a:t>(12.11)</a:t>
                </a:r>
                <a:r>
                  <a:rPr lang="ko-KR" altLang="en-US" dirty="0"/>
                  <a:t>을 얻게 됨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ko-KR" altLang="en-US" dirty="0"/>
                  <a:t>를 변위</a:t>
                </a:r>
                <a:r>
                  <a:rPr lang="en-US" altLang="ko-KR" baseline="-25000" dirty="0"/>
                  <a:t>displacement</a:t>
                </a:r>
                <a:r>
                  <a:rPr lang="ko-KR" altLang="en-US" dirty="0"/>
                  <a:t>라 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대응점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찾기와 </a:t>
                </a:r>
                <a:r>
                  <a:rPr lang="ko-KR" altLang="en-US" dirty="0" err="1"/>
                  <a:t>에피폴라</a:t>
                </a:r>
                <a:r>
                  <a:rPr lang="ko-KR" altLang="en-US" dirty="0"/>
                  <a:t> 기하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두 영상의 대응점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12-8]</a:t>
                </a:r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왼쪽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 smtClean="0"/>
                  <a:t>SIFT </a:t>
                </a:r>
                <a:r>
                  <a:rPr lang="ko-KR" altLang="en-US" dirty="0" err="1"/>
                  <a:t>특징점을</a:t>
                </a:r>
                <a:r>
                  <a:rPr lang="ko-KR" altLang="en-US" dirty="0"/>
                  <a:t> 찾은 다음 </a:t>
                </a:r>
                <a:r>
                  <a:rPr lang="en-US" altLang="ko-KR" dirty="0"/>
                  <a:t>RANSAC</a:t>
                </a:r>
                <a:r>
                  <a:rPr lang="ko-KR" altLang="en-US" dirty="0"/>
                  <a:t>으로 매칭하면 될까</a:t>
                </a:r>
                <a:r>
                  <a:rPr lang="en-US" altLang="ko-KR" dirty="0"/>
                  <a:t>?</a:t>
                </a:r>
              </a:p>
              <a:p>
                <a:pPr lvl="2"/>
                <a:r>
                  <a:rPr lang="ko-KR" altLang="en-US" dirty="0"/>
                  <a:t>희소 깊이 영상이 되므로 다른 방법 필요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64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31" y="1515157"/>
            <a:ext cx="3384376" cy="6897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3" y="3501008"/>
            <a:ext cx="8282309" cy="185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07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스테레오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 err="1"/>
              <a:t>에피폴라</a:t>
            </a:r>
            <a:r>
              <a:rPr lang="ko-KR" altLang="en-US" dirty="0"/>
              <a:t> 기하 사용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왼쪽 영상의 점에 대응하는 오른쪽 영상의 점은 반드시 </a:t>
            </a:r>
            <a:r>
              <a:rPr lang="ko-KR" altLang="en-US" dirty="0" err="1"/>
              <a:t>에피폴라</a:t>
            </a:r>
            <a:r>
              <a:rPr lang="ko-KR" altLang="en-US" dirty="0"/>
              <a:t> 선분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12-7]</a:t>
            </a:r>
            <a:r>
              <a:rPr lang="ko-KR" altLang="en-US" dirty="0"/>
              <a:t>의 초록색 선분</a:t>
            </a:r>
            <a:r>
              <a:rPr lang="en-US" altLang="ko-KR" dirty="0"/>
              <a:t>)</a:t>
            </a:r>
            <a:r>
              <a:rPr lang="ko-KR" altLang="en-US" dirty="0"/>
              <a:t> 상에 있어야함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대응점을 전체 영상에서 찾을 필요 없이 </a:t>
            </a:r>
            <a:r>
              <a:rPr lang="ko-KR" altLang="en-US" dirty="0" err="1">
                <a:sym typeface="Wingdings" panose="05000000000000000000" pitchFamily="2" charset="2"/>
              </a:rPr>
              <a:t>에피폴라</a:t>
            </a:r>
            <a:r>
              <a:rPr lang="ko-KR" altLang="en-US" dirty="0">
                <a:sym typeface="Wingdings" panose="05000000000000000000" pitchFamily="2" charset="2"/>
              </a:rPr>
              <a:t> 선분 근방에서만 찾으면 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sym typeface="Wingdings" panose="05000000000000000000" pitchFamily="2" charset="2"/>
              </a:rPr>
              <a:t>이를 수식으로 표현하면 식 </a:t>
            </a:r>
            <a:r>
              <a:rPr lang="en-US" altLang="ko-KR" dirty="0">
                <a:sym typeface="Wingdings" panose="05000000000000000000" pitchFamily="2" charset="2"/>
              </a:rPr>
              <a:t>(12.12)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359516"/>
            <a:ext cx="3486637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43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스테레오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밀집 깊이 영상 </a:t>
            </a:r>
            <a:r>
              <a:rPr lang="ko-KR" altLang="en-US" dirty="0" smtClean="0"/>
              <a:t>획득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행에서 대응점을 찾을 때는 </a:t>
            </a:r>
            <a:r>
              <a:rPr lang="en-US" altLang="ko-KR" dirty="0"/>
              <a:t>SSD</a:t>
            </a:r>
            <a:r>
              <a:rPr lang="ko-KR" altLang="en-US" dirty="0"/>
              <a:t>를 계산하고 </a:t>
            </a:r>
            <a:r>
              <a:rPr lang="ko-KR" altLang="en-US" dirty="0" err="1"/>
              <a:t>최소점을</a:t>
            </a:r>
            <a:r>
              <a:rPr lang="ko-KR" altLang="en-US" dirty="0"/>
              <a:t> </a:t>
            </a:r>
            <a:r>
              <a:rPr lang="ko-KR" altLang="en-US" dirty="0" smtClean="0"/>
              <a:t>취함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점을 </a:t>
            </a:r>
            <a:r>
              <a:rPr lang="ko-KR" altLang="en-US" dirty="0"/>
              <a:t>독립적으로 처리하는 이런 방법은 매우 순진</a:t>
            </a:r>
            <a:r>
              <a:rPr lang="en-US" altLang="ko-KR" dirty="0"/>
              <a:t>(SSD</a:t>
            </a:r>
            <a:r>
              <a:rPr lang="ko-KR" altLang="en-US" dirty="0"/>
              <a:t>가 최소인 점이 항상 옳은 대응점이 아니기 때문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깊이는 매끄럽게 변하는 사실을 반영한 최적화 사용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en-US" altLang="ko-KR" dirty="0" err="1"/>
              <a:t>SGM</a:t>
            </a:r>
            <a:r>
              <a:rPr lang="en-US" altLang="ko-KR" baseline="-25000" dirty="0" err="1"/>
              <a:t>semi</a:t>
            </a:r>
            <a:r>
              <a:rPr lang="en-US" altLang="ko-KR" baseline="-25000" dirty="0"/>
              <a:t>-global matching</a:t>
            </a:r>
            <a:r>
              <a:rPr lang="en-US" altLang="ko-KR" dirty="0"/>
              <a:t> </a:t>
            </a:r>
            <a:r>
              <a:rPr lang="ko-KR" altLang="en-US" dirty="0"/>
              <a:t>알고리즘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34" y="1489982"/>
            <a:ext cx="6475564" cy="27311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909949"/>
            <a:ext cx="5841516" cy="46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42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스테레오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딥러닝의</a:t>
            </a:r>
            <a:r>
              <a:rPr lang="ko-KR" altLang="en-US" dirty="0"/>
              <a:t> 혁신</a:t>
            </a:r>
            <a:endParaRPr lang="en-US" altLang="ko-KR" dirty="0"/>
          </a:p>
          <a:p>
            <a:pPr lvl="1"/>
            <a:r>
              <a:rPr lang="ko-KR" altLang="en-US" dirty="0"/>
              <a:t>원래 </a:t>
            </a:r>
            <a:r>
              <a:rPr lang="ko-KR" altLang="en-US" dirty="0" smtClean="0"/>
              <a:t>영상의 </a:t>
            </a:r>
            <a:r>
              <a:rPr lang="ko-KR" altLang="en-US" dirty="0"/>
              <a:t>패치 대신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신경망이 추출한 특징에서 유사도 측정하는 </a:t>
            </a:r>
            <a:r>
              <a:rPr lang="en-US" altLang="ko-KR" dirty="0"/>
              <a:t>MC-CNN</a:t>
            </a:r>
          </a:p>
          <a:p>
            <a:pPr lvl="2"/>
            <a:r>
              <a:rPr lang="ko-KR" altLang="en-US" dirty="0"/>
              <a:t>샴 신경망</a:t>
            </a:r>
            <a:r>
              <a:rPr lang="en-US" altLang="ko-KR" baseline="-25000" dirty="0"/>
              <a:t>Siamese network</a:t>
            </a:r>
            <a:r>
              <a:rPr lang="ko-KR" altLang="en-US" dirty="0"/>
              <a:t> 사용해 특징 추출</a:t>
            </a:r>
            <a:endParaRPr lang="en-US" altLang="ko-KR" dirty="0"/>
          </a:p>
          <a:p>
            <a:pPr lvl="2"/>
            <a:r>
              <a:rPr lang="ko-KR" altLang="en-US" dirty="0" err="1"/>
              <a:t>완전연결층</a:t>
            </a:r>
            <a:r>
              <a:rPr lang="ko-KR" altLang="en-US" dirty="0"/>
              <a:t> 또는 </a:t>
            </a:r>
            <a:r>
              <a:rPr lang="en-US" altLang="ko-KR" dirty="0"/>
              <a:t>1*1 </a:t>
            </a:r>
            <a:r>
              <a:rPr lang="ko-KR" altLang="en-US" dirty="0" err="1"/>
              <a:t>컨볼루션층을</a:t>
            </a:r>
            <a:r>
              <a:rPr lang="ko-KR" altLang="en-US" dirty="0"/>
              <a:t> 통해 </a:t>
            </a:r>
            <a:r>
              <a:rPr lang="en-US" altLang="ko-KR" dirty="0"/>
              <a:t>[0,1] </a:t>
            </a:r>
            <a:r>
              <a:rPr lang="ko-KR" altLang="en-US" dirty="0"/>
              <a:t>사이 유사도 출력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의미 </a:t>
            </a:r>
            <a:r>
              <a:rPr lang="ko-KR" altLang="en-US" dirty="0" smtClean="0"/>
              <a:t>분할 신경망을 </a:t>
            </a:r>
            <a:r>
              <a:rPr lang="ko-KR" altLang="en-US" dirty="0"/>
              <a:t>이용한 </a:t>
            </a:r>
            <a:r>
              <a:rPr lang="en-US" altLang="ko-KR" dirty="0" err="1"/>
              <a:t>DISPNet</a:t>
            </a:r>
            <a:r>
              <a:rPr lang="en-US" altLang="ko-KR" dirty="0"/>
              <a:t>-C</a:t>
            </a:r>
          </a:p>
          <a:p>
            <a:pPr lvl="2"/>
            <a:r>
              <a:rPr lang="en-US" altLang="ko-KR" dirty="0"/>
              <a:t>MC-CNN</a:t>
            </a:r>
            <a:r>
              <a:rPr lang="ko-KR" altLang="en-US" dirty="0"/>
              <a:t>은 단지 </a:t>
            </a:r>
            <a:r>
              <a:rPr lang="en-US" altLang="ko-KR" dirty="0"/>
              <a:t>[</a:t>
            </a:r>
            <a:r>
              <a:rPr lang="ko-KR" altLang="en-US" dirty="0"/>
              <a:t>알고리즘 </a:t>
            </a:r>
            <a:r>
              <a:rPr lang="en-US" altLang="ko-KR" dirty="0"/>
              <a:t>12-1]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행을 신경망으로 대치한 셈</a:t>
            </a:r>
            <a:endParaRPr lang="en-US" altLang="ko-KR" dirty="0"/>
          </a:p>
          <a:p>
            <a:pPr lvl="2"/>
            <a:r>
              <a:rPr lang="en-US" altLang="ko-KR" dirty="0" err="1"/>
              <a:t>DISPNet</a:t>
            </a:r>
            <a:r>
              <a:rPr lang="en-US" altLang="ko-KR" dirty="0"/>
              <a:t>-C</a:t>
            </a:r>
            <a:r>
              <a:rPr lang="ko-KR" altLang="en-US" dirty="0"/>
              <a:t>는 레이블을 깊이 </a:t>
            </a:r>
            <a:r>
              <a:rPr lang="ko-KR" altLang="en-US" dirty="0" err="1"/>
              <a:t>맵으로</a:t>
            </a:r>
            <a:r>
              <a:rPr lang="ko-KR" altLang="en-US" dirty="0"/>
              <a:t> 설정하고 </a:t>
            </a:r>
            <a:r>
              <a:rPr lang="en-US" altLang="ko-KR" dirty="0"/>
              <a:t>U-net</a:t>
            </a:r>
            <a:r>
              <a:rPr lang="ko-KR" altLang="en-US" dirty="0"/>
              <a:t>같은 분할 모델을 학습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816350"/>
            <a:ext cx="7344816" cy="5406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480626"/>
            <a:ext cx="5184576" cy="160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46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스테레오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단안 깊이 추정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한 장의 컬러 또는 명암 영상에서 깊이 영상을 추정하는 기법</a:t>
            </a:r>
            <a:endParaRPr lang="en-US" altLang="ko-KR" dirty="0"/>
          </a:p>
          <a:p>
            <a:pPr lvl="1"/>
            <a:r>
              <a:rPr lang="ko-KR" altLang="en-US" dirty="0" err="1"/>
              <a:t>컨볼루션</a:t>
            </a:r>
            <a:r>
              <a:rPr lang="ko-KR" altLang="en-US" dirty="0"/>
              <a:t> 신경망</a:t>
            </a:r>
            <a:r>
              <a:rPr lang="en-US" altLang="ko-KR" dirty="0"/>
              <a:t>, </a:t>
            </a:r>
            <a:r>
              <a:rPr lang="ko-KR" altLang="en-US" dirty="0"/>
              <a:t>자율학습</a:t>
            </a:r>
            <a:r>
              <a:rPr lang="en-US" altLang="ko-KR" dirty="0"/>
              <a:t>, </a:t>
            </a:r>
            <a:r>
              <a:rPr lang="ko-KR" altLang="en-US" dirty="0"/>
              <a:t>트랜스포머 방법 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1870EDF-14A7-F583-E707-2CBF8A281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59" y="2636912"/>
            <a:ext cx="8166282" cy="202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5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능동 센서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능동적인 깊이 측정 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거리 측정에 유리한 신호를 발사하고 물체가 반사하는 신호를 되받아서 거리 계산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구조 광</a:t>
            </a:r>
            <a:r>
              <a:rPr lang="en-US" altLang="ko-KR" baseline="-25000" dirty="0"/>
              <a:t>structured light</a:t>
            </a:r>
            <a:r>
              <a:rPr lang="ko-KR" altLang="en-US" dirty="0"/>
              <a:t>과 비행 거리</a:t>
            </a:r>
            <a:r>
              <a:rPr lang="en-US" altLang="ko-KR" baseline="-25000" dirty="0"/>
              <a:t>TOF; Time</a:t>
            </a:r>
            <a:r>
              <a:rPr lang="ko-KR" altLang="en-US" baseline="-25000" dirty="0"/>
              <a:t> </a:t>
            </a:r>
            <a:r>
              <a:rPr lang="en-US" altLang="ko-KR" baseline="-25000" dirty="0"/>
              <a:t>Of Flight</a:t>
            </a:r>
            <a:r>
              <a:rPr lang="ko-KR" altLang="en-US" dirty="0"/>
              <a:t> 방법</a:t>
            </a:r>
            <a:endParaRPr lang="en-US" altLang="ko-KR" baseline="-25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058DB6E-8B17-7BF7-AED2-D4766E84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96" y="3107582"/>
            <a:ext cx="4487364" cy="334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52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능동 센서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구조</a:t>
            </a:r>
            <a:r>
              <a:rPr lang="en-US" altLang="ko-KR" dirty="0"/>
              <a:t> </a:t>
            </a:r>
            <a:r>
              <a:rPr lang="ko-KR" altLang="en-US" dirty="0"/>
              <a:t>광 기법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구조 </a:t>
            </a:r>
            <a:r>
              <a:rPr lang="ko-KR" altLang="en-US" dirty="0"/>
              <a:t>광은 대응점을 쉽게 찾을 수 있게 설계됨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F1C9E3D-9564-C997-4645-A8823B5F7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32856"/>
            <a:ext cx="6912768" cy="392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1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12.1 3</a:t>
            </a:r>
            <a:r>
              <a:rPr lang="ko-KR" altLang="en-US" dirty="0"/>
              <a:t>차원 기하와 </a:t>
            </a:r>
            <a:r>
              <a:rPr lang="ko-KR" altLang="en-US" dirty="0" err="1"/>
              <a:t>캘리브레이션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12.2 </a:t>
            </a:r>
            <a:r>
              <a:rPr lang="ko-KR" altLang="en-US" dirty="0"/>
              <a:t>깊이 추정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12.3 RGB-D </a:t>
            </a:r>
            <a:r>
              <a:rPr lang="ko-KR" altLang="en-US" dirty="0"/>
              <a:t>영상 인식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12.4 </a:t>
            </a:r>
            <a:r>
              <a:rPr lang="ko-KR" altLang="en-US" dirty="0"/>
              <a:t>점 구름 인식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6400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능동 센서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비행 거리 기법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빛 또는 소리를 발사하고 돌아오는 시간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 </a:t>
                </a:r>
                <a:r>
                  <a:rPr lang="ko-KR" altLang="en-US" dirty="0"/>
                  <a:t>측정하여 식</a:t>
                </a:r>
                <a:r>
                  <a:rPr lang="en-US" altLang="ko-KR" dirty="0"/>
                  <a:t> (12.14)</a:t>
                </a:r>
                <a:r>
                  <a:rPr lang="ko-KR" altLang="en-US" dirty="0"/>
                  <a:t>로 거리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 계산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빛의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종류와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쏘는 방법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반사된 빛을 받는 방법 등에서 다양한 기법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보통 근적외선</a:t>
                </a:r>
                <a:r>
                  <a:rPr lang="en-US" altLang="ko-KR" baseline="-25000" dirty="0"/>
                  <a:t>NIR; Near </a:t>
                </a:r>
                <a:r>
                  <a:rPr lang="en-US" altLang="ko-KR" baseline="-25000" dirty="0" err="1"/>
                  <a:t>InfRared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초음파</a:t>
                </a:r>
                <a:r>
                  <a:rPr lang="en-US" altLang="ko-KR" baseline="-25000" dirty="0" err="1"/>
                  <a:t>untrasound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레이저</a:t>
                </a:r>
                <a:r>
                  <a:rPr lang="en-US" altLang="ko-KR" baseline="-25000" dirty="0"/>
                  <a:t>laser</a:t>
                </a:r>
                <a:r>
                  <a:rPr lang="ko-KR" altLang="en-US" dirty="0"/>
                  <a:t> 등을 활용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 smtClean="0"/>
                  <a:t>라이다</a:t>
                </a:r>
                <a:r>
                  <a:rPr lang="en-US" altLang="ko-KR" baseline="-25000" dirty="0" smtClean="0"/>
                  <a:t>LiDAR</a:t>
                </a:r>
                <a:endParaRPr lang="en-US" altLang="ko-KR" baseline="-25000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레이저를 사용하는 </a:t>
                </a:r>
                <a:r>
                  <a:rPr lang="en-US" altLang="ko-KR" dirty="0"/>
                  <a:t>TOF</a:t>
                </a:r>
                <a:r>
                  <a:rPr lang="ko-KR" altLang="en-US" dirty="0"/>
                  <a:t>인데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구현 방법이 독특해서 </a:t>
                </a:r>
                <a:r>
                  <a:rPr lang="en-US" altLang="ko-KR" dirty="0"/>
                  <a:t>TOF</a:t>
                </a:r>
                <a:r>
                  <a:rPr lang="ko-KR" altLang="en-US" dirty="0"/>
                  <a:t>와 구별함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TOF </a:t>
                </a:r>
                <a:r>
                  <a:rPr lang="ko-KR" altLang="en-US" dirty="0"/>
                  <a:t>카메라는 밀집 영상을 생성하는데 라이다는 점 구름 영상 생성</a:t>
                </a:r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BB0CA22-12B9-79E2-378A-3E7B270F0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983237"/>
            <a:ext cx="2160240" cy="8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11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상용 깊이 카메라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6E51A99-8C80-0808-EA12-A6CB6F80A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08" y="908720"/>
            <a:ext cx="6303230" cy="5733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24B345-D98F-5D9F-2F79-F6739187FC43}"/>
              </a:ext>
            </a:extLst>
          </p:cNvPr>
          <p:cNvSpPr txBox="1"/>
          <p:nvPr/>
        </p:nvSpPr>
        <p:spPr>
          <a:xfrm>
            <a:off x="3149201" y="2362225"/>
            <a:ext cx="4892352" cy="68937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1"/>
            <a:r>
              <a:rPr lang="en-US" altLang="ko-KR" sz="1400" dirty="0">
                <a:solidFill>
                  <a:srgbClr val="0000FF"/>
                </a:solidFill>
              </a:rPr>
              <a:t>2010</a:t>
            </a:r>
            <a:r>
              <a:rPr lang="ko-KR" altLang="en-US" sz="1400" dirty="0">
                <a:solidFill>
                  <a:srgbClr val="0000FF"/>
                </a:solidFill>
              </a:rPr>
              <a:t>년 최초 </a:t>
            </a:r>
            <a:r>
              <a:rPr lang="ko-KR" altLang="en-US" sz="1400" dirty="0" err="1">
                <a:solidFill>
                  <a:srgbClr val="0000FF"/>
                </a:solidFill>
              </a:rPr>
              <a:t>키넥트는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</a:rPr>
              <a:t>구조광</a:t>
            </a:r>
            <a:r>
              <a:rPr lang="ko-KR" altLang="en-US" sz="1400" dirty="0">
                <a:solidFill>
                  <a:srgbClr val="0000FF"/>
                </a:solidFill>
              </a:rPr>
              <a:t> 기법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게임 용도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</a:p>
          <a:p>
            <a:pPr marL="0" lvl="1"/>
            <a:r>
              <a:rPr lang="en-US" altLang="ko-KR" sz="1400" dirty="0">
                <a:solidFill>
                  <a:srgbClr val="0000FF"/>
                </a:solidFill>
              </a:rPr>
              <a:t>2019</a:t>
            </a:r>
            <a:r>
              <a:rPr lang="ko-KR" altLang="en-US" sz="1400" dirty="0">
                <a:solidFill>
                  <a:srgbClr val="0000FF"/>
                </a:solidFill>
              </a:rPr>
              <a:t>년에 나온 </a:t>
            </a:r>
            <a:r>
              <a:rPr lang="ko-KR" altLang="en-US" sz="1400" dirty="0" err="1">
                <a:solidFill>
                  <a:srgbClr val="0000FF"/>
                </a:solidFill>
              </a:rPr>
              <a:t>애저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</a:rPr>
              <a:t>키넥트는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en-US" altLang="ko-KR" sz="1400" dirty="0">
                <a:solidFill>
                  <a:srgbClr val="0000FF"/>
                </a:solidFill>
              </a:rPr>
              <a:t>TOF </a:t>
            </a:r>
            <a:r>
              <a:rPr lang="ko-KR" altLang="en-US" sz="1400" dirty="0">
                <a:solidFill>
                  <a:srgbClr val="0000FF"/>
                </a:solidFill>
              </a:rPr>
              <a:t>방식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컴퓨터 비전 용도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518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상용 깊이 카메라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 </a:t>
            </a:r>
            <a:r>
              <a:rPr lang="ko-KR" altLang="en-US" dirty="0"/>
              <a:t>채널은 잡음이 심함</a:t>
            </a:r>
            <a:endParaRPr lang="en-US" altLang="ko-KR" dirty="0"/>
          </a:p>
          <a:p>
            <a:pPr lvl="1"/>
            <a:r>
              <a:rPr lang="ko-KR" altLang="en-US" dirty="0" smtClean="0"/>
              <a:t>너무 가깝거나</a:t>
            </a:r>
            <a:r>
              <a:rPr lang="en-US" altLang="ko-KR" dirty="0" smtClean="0"/>
              <a:t> </a:t>
            </a:r>
            <a:r>
              <a:rPr lang="ko-KR" altLang="en-US" dirty="0" smtClean="0"/>
              <a:t>너무 </a:t>
            </a:r>
            <a:r>
              <a:rPr lang="ko-KR" altLang="en-US" dirty="0"/>
              <a:t>먼 물체</a:t>
            </a:r>
            <a:endParaRPr lang="en-US" altLang="ko-KR" dirty="0"/>
          </a:p>
          <a:p>
            <a:pPr lvl="1"/>
            <a:r>
              <a:rPr lang="ko-KR" altLang="en-US" dirty="0"/>
              <a:t>너무 얇은 물체</a:t>
            </a:r>
            <a:endParaRPr lang="en-US" altLang="ko-KR" dirty="0"/>
          </a:p>
          <a:p>
            <a:pPr lvl="1"/>
            <a:r>
              <a:rPr lang="ko-KR" altLang="en-US" dirty="0"/>
              <a:t>하이라이트가 발생한 물체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가지 전처리 알고리즘이 있음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E36EA98-FCA9-4E7F-6CC2-640514ED7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142470"/>
            <a:ext cx="6387811" cy="331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860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 RGB-D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사람 동작 인식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~2010</a:t>
            </a:r>
            <a:r>
              <a:rPr lang="ko-KR" altLang="en-US" dirty="0" smtClean="0"/>
              <a:t>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모션 캡쳐 시대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RGB </a:t>
            </a:r>
            <a:r>
              <a:rPr lang="ko-KR" altLang="en-US" dirty="0" smtClean="0"/>
              <a:t>영상에서는 깨끗한 배경에서 몇 가지 동작을 취하는 수준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컴퓨터그래픽스 </a:t>
            </a:r>
            <a:r>
              <a:rPr lang="ko-KR" altLang="en-US" dirty="0"/>
              <a:t>분야에서는 신체 </a:t>
            </a:r>
            <a:r>
              <a:rPr lang="ko-KR" altLang="en-US" dirty="0" smtClean="0"/>
              <a:t>곳곳에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센서를 부착하는 </a:t>
            </a:r>
            <a:r>
              <a:rPr lang="ko-KR" altLang="en-US" dirty="0"/>
              <a:t>모션 </a:t>
            </a:r>
            <a:r>
              <a:rPr lang="ko-KR" altLang="en-US" dirty="0" smtClean="0"/>
              <a:t>캡쳐 장비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깊이 카메라는 느리고 정확도가 낮고 비싸서 적용 한계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2010</a:t>
            </a:r>
            <a:r>
              <a:rPr lang="ko-KR" altLang="en-US" dirty="0" smtClean="0"/>
              <a:t>년</a:t>
            </a:r>
            <a:r>
              <a:rPr lang="en-US" altLang="ko-KR" dirty="0" smtClean="0"/>
              <a:t>~</a:t>
            </a:r>
            <a:r>
              <a:rPr lang="ko-KR" altLang="en-US" dirty="0" smtClean="0"/>
              <a:t>현재</a:t>
            </a:r>
            <a:r>
              <a:rPr lang="en-US" altLang="ko-KR" dirty="0" smtClean="0"/>
              <a:t>: RGB-D </a:t>
            </a:r>
            <a:r>
              <a:rPr lang="ko-KR" altLang="en-US" dirty="0" smtClean="0"/>
              <a:t>시대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12-14</a:t>
            </a:r>
            <a:r>
              <a:rPr lang="en-US" altLang="ko-KR" dirty="0" smtClean="0"/>
              <a:t>])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2010</a:t>
            </a:r>
            <a:r>
              <a:rPr lang="ko-KR" altLang="en-US" dirty="0" smtClean="0"/>
              <a:t>년에 등장한 </a:t>
            </a:r>
            <a:r>
              <a:rPr lang="ko-KR" altLang="en-US" dirty="0" err="1" smtClean="0"/>
              <a:t>키넥트는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RGB </a:t>
            </a:r>
            <a:r>
              <a:rPr lang="ko-KR" altLang="en-US" dirty="0" smtClean="0"/>
              <a:t>영상과 더불어 </a:t>
            </a:r>
            <a:r>
              <a:rPr lang="en-US" altLang="ko-KR" dirty="0" smtClean="0"/>
              <a:t>480*640 </a:t>
            </a:r>
            <a:r>
              <a:rPr lang="ko-KR" altLang="en-US" dirty="0" smtClean="0"/>
              <a:t>깊이 영상을 초당 </a:t>
            </a:r>
            <a:r>
              <a:rPr lang="en-US" altLang="ko-KR" dirty="0" smtClean="0"/>
              <a:t>30</a:t>
            </a:r>
            <a:r>
              <a:rPr lang="ko-KR" altLang="en-US" dirty="0" smtClean="0"/>
              <a:t>프레임 획득해주는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만 원대의 값싼 </a:t>
            </a:r>
            <a:r>
              <a:rPr lang="en-US" altLang="ko-KR" dirty="0" smtClean="0"/>
              <a:t>RGB-D </a:t>
            </a:r>
            <a:r>
              <a:rPr lang="ko-KR" altLang="en-US" dirty="0" smtClean="0"/>
              <a:t>카메라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/>
              <a:t>몸에 아무 장치도 부착하지 않은 채 사람 </a:t>
            </a:r>
            <a:r>
              <a:rPr lang="ko-KR" altLang="en-US" dirty="0" smtClean="0"/>
              <a:t>자세를 실시간 인식 가능</a:t>
            </a:r>
            <a:r>
              <a:rPr lang="en-US" altLang="ko-KR" dirty="0" smtClean="0"/>
              <a:t>(</a:t>
            </a:r>
            <a:r>
              <a:rPr lang="ko-KR" altLang="en-US" dirty="0" smtClean="0"/>
              <a:t>게임 응용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2012</a:t>
            </a:r>
            <a:r>
              <a:rPr lang="ko-KR" altLang="en-US" dirty="0" smtClean="0"/>
              <a:t>년</a:t>
            </a:r>
            <a:r>
              <a:rPr lang="en-US" altLang="ko-KR" dirty="0" smtClean="0"/>
              <a:t>~</a:t>
            </a:r>
            <a:r>
              <a:rPr lang="ko-KR" altLang="en-US" dirty="0" smtClean="0"/>
              <a:t>현재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AlexNet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이후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시대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RGB </a:t>
            </a:r>
            <a:r>
              <a:rPr lang="ko-KR" altLang="en-US" dirty="0" smtClean="0"/>
              <a:t>영상만으로 동작 인식 가능해짐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RGB-D </a:t>
            </a:r>
            <a:r>
              <a:rPr lang="ko-KR" altLang="en-US" dirty="0" smtClean="0"/>
              <a:t>영상을 사용하여 성능 향상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SLAM</a:t>
            </a:r>
            <a:r>
              <a:rPr lang="ko-KR" altLang="en-US" dirty="0" smtClean="0"/>
              <a:t>과 같은 새로운 응용 창출</a:t>
            </a: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4823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 RGB-D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 인식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2" y="908720"/>
            <a:ext cx="5080618" cy="27987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92" y="3726744"/>
            <a:ext cx="4029098" cy="292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12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 RGB-D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RGB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</a:t>
            </a:r>
            <a:r>
              <a:rPr lang="ko-KR" altLang="en-US" dirty="0" smtClean="0"/>
              <a:t>를 융합하여 인식 성능 향상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RGB</a:t>
            </a:r>
            <a:r>
              <a:rPr lang="ko-KR" altLang="en-US" dirty="0" smtClean="0"/>
              <a:t>는 물체 외관</a:t>
            </a:r>
            <a:r>
              <a:rPr lang="en-US" altLang="ko-KR" baseline="-25000" dirty="0" smtClean="0"/>
              <a:t>appearance</a:t>
            </a:r>
            <a:r>
              <a:rPr lang="en-US" altLang="ko-KR" dirty="0" smtClean="0"/>
              <a:t>, D</a:t>
            </a:r>
            <a:r>
              <a:rPr lang="ko-KR" altLang="en-US" dirty="0" smtClean="0"/>
              <a:t>는 물체 형상</a:t>
            </a:r>
            <a:r>
              <a:rPr lang="en-US" altLang="ko-KR" baseline="-25000" dirty="0" smtClean="0"/>
              <a:t>shape</a:t>
            </a:r>
            <a:r>
              <a:rPr lang="ko-KR" altLang="en-US" dirty="0" smtClean="0"/>
              <a:t>에 대한 정보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상호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약점 보완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anose="05000000000000000000" pitchFamily="2" charset="2"/>
              </a:rPr>
              <a:t>RGB-D </a:t>
            </a:r>
            <a:r>
              <a:rPr lang="ko-KR" altLang="en-US" dirty="0" smtClean="0">
                <a:sym typeface="Wingdings" panose="05000000000000000000" pitchFamily="2" charset="2"/>
              </a:rPr>
              <a:t>융합은 분류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검출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자세 추정 등에 널리 활용됨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RGB </a:t>
            </a:r>
            <a:r>
              <a:rPr lang="ko-KR" altLang="en-US" dirty="0" smtClean="0"/>
              <a:t>영상과 </a:t>
            </a:r>
            <a:r>
              <a:rPr lang="en-US" altLang="ko-KR" dirty="0" smtClean="0"/>
              <a:t>D </a:t>
            </a:r>
            <a:r>
              <a:rPr lang="ko-KR" altLang="en-US" dirty="0" smtClean="0"/>
              <a:t>영상을 별도 </a:t>
            </a:r>
            <a:r>
              <a:rPr lang="ko-KR" altLang="en-US" dirty="0" err="1" smtClean="0"/>
              <a:t>컨볼루션층을</a:t>
            </a:r>
            <a:r>
              <a:rPr lang="ko-KR" altLang="en-US" dirty="0" smtClean="0"/>
              <a:t> 통과시켜 얻은 특징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결합하여 분류와 검출 성능 향상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결합하는 시점과 방식에 따라 다양한 방법 출현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3137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 RGB-D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의미 분할을 위한 </a:t>
            </a:r>
            <a:r>
              <a:rPr lang="en-US" altLang="ko-KR" dirty="0" smtClean="0"/>
              <a:t>RGB-D </a:t>
            </a:r>
            <a:r>
              <a:rPr lang="ko-KR" altLang="en-US" dirty="0" err="1" smtClean="0"/>
              <a:t>데이터셋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71848"/>
            <a:ext cx="5904656" cy="478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21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 RGB-D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RGB-D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융합한 의미 분할 방법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69" y="1489382"/>
            <a:ext cx="6558887" cy="48968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1221" y="4761148"/>
            <a:ext cx="3384376" cy="64807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smtClean="0">
                <a:solidFill>
                  <a:srgbClr val="0000FF"/>
                </a:solidFill>
              </a:rPr>
              <a:t>멀리 있는 </a:t>
            </a:r>
            <a:r>
              <a:rPr lang="ko-KR" altLang="en-US" sz="1600" dirty="0" err="1" smtClean="0">
                <a:solidFill>
                  <a:srgbClr val="0000FF"/>
                </a:solidFill>
              </a:rPr>
              <a:t>화소의</a:t>
            </a:r>
            <a:r>
              <a:rPr lang="ko-KR" altLang="en-US" sz="1600" dirty="0" smtClean="0">
                <a:solidFill>
                  <a:srgbClr val="0000FF"/>
                </a:solidFill>
              </a:rPr>
              <a:t> 가중치를 낮추어 </a:t>
            </a:r>
            <a:endParaRPr lang="en-US" altLang="ko-KR" sz="1600" dirty="0" smtClean="0">
              <a:solidFill>
                <a:srgbClr val="0000FF"/>
              </a:solidFill>
            </a:endParaRPr>
          </a:p>
          <a:p>
            <a:r>
              <a:rPr lang="ko-KR" altLang="en-US" sz="1600" dirty="0" err="1" smtClean="0">
                <a:solidFill>
                  <a:srgbClr val="0000FF"/>
                </a:solidFill>
              </a:rPr>
              <a:t>수용장을</a:t>
            </a:r>
            <a:r>
              <a:rPr lang="ko-KR" altLang="en-US" sz="1600" dirty="0" smtClean="0">
                <a:solidFill>
                  <a:srgbClr val="0000FF"/>
                </a:solidFill>
              </a:rPr>
              <a:t> 작게 만드는 효과를 꾀함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771800" y="5085184"/>
            <a:ext cx="432000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56299" y="1970838"/>
            <a:ext cx="1584176" cy="9001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smtClean="0">
                <a:solidFill>
                  <a:srgbClr val="0000FF"/>
                </a:solidFill>
              </a:rPr>
              <a:t>점수가 낮은 </a:t>
            </a:r>
            <a:endParaRPr lang="en-US" altLang="ko-KR" sz="1600" dirty="0" smtClean="0">
              <a:solidFill>
                <a:srgbClr val="0000FF"/>
              </a:solidFill>
            </a:endParaRPr>
          </a:p>
          <a:p>
            <a:r>
              <a:rPr lang="ko-KR" altLang="en-US" sz="1600" dirty="0" smtClean="0">
                <a:solidFill>
                  <a:srgbClr val="0000FF"/>
                </a:solidFill>
              </a:rPr>
              <a:t>채널을 교환하여 </a:t>
            </a:r>
            <a:endParaRPr lang="en-US" altLang="ko-KR" sz="1600" dirty="0" smtClean="0">
              <a:solidFill>
                <a:srgbClr val="0000FF"/>
              </a:solidFill>
            </a:endParaRPr>
          </a:p>
          <a:p>
            <a:r>
              <a:rPr lang="ko-KR" altLang="en-US" sz="1600" dirty="0" smtClean="0">
                <a:solidFill>
                  <a:srgbClr val="0000FF"/>
                </a:solidFill>
              </a:rPr>
              <a:t>성능 향상 꾀함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6680236" y="2420888"/>
            <a:ext cx="576063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651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 RGB-D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SLAM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낯선 공간에서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모델을 만드는 </a:t>
            </a:r>
            <a:r>
              <a:rPr lang="en-US" altLang="ko-KR" dirty="0" smtClean="0"/>
              <a:t>mapping</a:t>
            </a:r>
            <a:r>
              <a:rPr lang="ko-KR" altLang="en-US" dirty="0" smtClean="0"/>
              <a:t>과 자신의 위치와 방향을 알아내는 </a:t>
            </a:r>
            <a:r>
              <a:rPr lang="en-US" altLang="ko-KR" dirty="0" smtClean="0"/>
              <a:t>localization</a:t>
            </a:r>
            <a:r>
              <a:rPr lang="ko-KR" altLang="en-US" dirty="0" smtClean="0"/>
              <a:t>을 동시에 수행하는 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RGB-D </a:t>
            </a:r>
            <a:r>
              <a:rPr lang="ko-KR" altLang="en-US" dirty="0" smtClean="0"/>
              <a:t>영상을 활용하면 </a:t>
            </a:r>
            <a:r>
              <a:rPr lang="en-US" altLang="ko-KR" dirty="0" smtClean="0"/>
              <a:t>SLAM</a:t>
            </a:r>
            <a:r>
              <a:rPr lang="ko-KR" altLang="en-US" dirty="0" smtClean="0"/>
              <a:t>을 더욱 쉽고 정확하게 달성할 수 있음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9" y="2996952"/>
            <a:ext cx="7182479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48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점 구름 인식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라이다가 획득하는 점 구름</a:t>
            </a:r>
            <a:r>
              <a:rPr lang="en-US" altLang="ko-KR" baseline="-25000" dirty="0" smtClean="0"/>
              <a:t>point cloud</a:t>
            </a:r>
            <a:r>
              <a:rPr lang="ko-KR" altLang="en-US" baseline="-25000" dirty="0" smtClean="0"/>
              <a:t> </a:t>
            </a:r>
            <a:r>
              <a:rPr lang="ko-KR" altLang="en-US" dirty="0" smtClean="0"/>
              <a:t>영상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라이다는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레이저가 다다를 수 있는 곳의 깊이만 측정한 희소 깊이 영상을 생성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희소 깊이 영상은 점의 집합으로 영상을 표현하는데 이 영상을 점 구름이라고 부름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2</a:t>
            </a:r>
            <a:r>
              <a:rPr lang="ko-KR" altLang="en-US" dirty="0" smtClean="0"/>
              <a:t>차원 배열과 다르기 때문에 다른 인식 알고리즘 필요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5571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인간은 영상을</a:t>
            </a:r>
            <a:r>
              <a:rPr lang="en-US" altLang="ko-KR" dirty="0"/>
              <a:t> 3</a:t>
            </a:r>
            <a:r>
              <a:rPr lang="ko-KR" altLang="en-US" dirty="0"/>
              <a:t>차원 해석하는데 능숙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12-1(a)] </a:t>
            </a:r>
            <a:r>
              <a:rPr lang="ko-KR" altLang="en-US" dirty="0"/>
              <a:t>개와 창문을 보고 선분 </a:t>
            </a:r>
            <a:r>
              <a:rPr lang="en-US" altLang="ko-KR" dirty="0"/>
              <a:t>3</a:t>
            </a:r>
            <a:r>
              <a:rPr lang="ko-KR" altLang="en-US" dirty="0"/>
              <a:t>개가 방의 구석이라고 추론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 smtClean="0"/>
              <a:t>그림 </a:t>
            </a:r>
            <a:r>
              <a:rPr lang="en-US" altLang="ko-KR" dirty="0"/>
              <a:t>12-1(b)] </a:t>
            </a:r>
            <a:r>
              <a:rPr lang="ko-KR" altLang="en-US" dirty="0"/>
              <a:t>음영과</a:t>
            </a:r>
            <a:r>
              <a:rPr lang="en-US" altLang="ko-KR" dirty="0"/>
              <a:t> </a:t>
            </a:r>
            <a:r>
              <a:rPr lang="ko-KR" altLang="en-US" dirty="0"/>
              <a:t>그림자를 보고 법선 벡터를 알아내고 </a:t>
            </a:r>
            <a:r>
              <a:rPr lang="en-US" altLang="ko-KR" dirty="0"/>
              <a:t>3</a:t>
            </a:r>
            <a:r>
              <a:rPr lang="ko-KR" altLang="en-US" dirty="0"/>
              <a:t>차원 형상을 추론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/>
              <a:t>지금까지</a:t>
            </a:r>
            <a:r>
              <a:rPr lang="en-US" altLang="ko-KR" dirty="0"/>
              <a:t> </a:t>
            </a:r>
            <a:r>
              <a:rPr lang="ko-KR" altLang="en-US" dirty="0"/>
              <a:t>다룬 신경망은 </a:t>
            </a:r>
            <a:r>
              <a:rPr lang="en-US" altLang="ko-KR" dirty="0"/>
              <a:t>3</a:t>
            </a:r>
            <a:r>
              <a:rPr lang="ko-KR" altLang="en-US" dirty="0"/>
              <a:t>차원에 대한 고려가 전혀 없음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 정보가 </a:t>
            </a:r>
            <a:r>
              <a:rPr lang="ko-KR" altLang="en-US" dirty="0" smtClean="0"/>
              <a:t>필수이거나 </a:t>
            </a:r>
            <a:r>
              <a:rPr lang="ko-KR" altLang="en-US" dirty="0"/>
              <a:t>성능 향상에 도움이 되는 </a:t>
            </a:r>
            <a:r>
              <a:rPr lang="ko-KR" altLang="en-US" dirty="0" smtClean="0"/>
              <a:t>응용이 </a:t>
            </a:r>
            <a:r>
              <a:rPr lang="ko-KR" altLang="en-US" dirty="0"/>
              <a:t>많음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err="1"/>
              <a:t>자율주행차</a:t>
            </a:r>
            <a:r>
              <a:rPr lang="en-US" altLang="ko-KR" dirty="0"/>
              <a:t>, </a:t>
            </a:r>
            <a:r>
              <a:rPr lang="ko-KR" altLang="en-US" dirty="0"/>
              <a:t>로봇 구동 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76872"/>
            <a:ext cx="5328592" cy="252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23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12.4.1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3-5] </a:t>
            </a:r>
            <a:r>
              <a:rPr lang="ko-KR" altLang="en-US" dirty="0" smtClean="0"/>
              <a:t>다양한 형태의 디지털 영상</a:t>
            </a:r>
            <a:r>
              <a:rPr lang="en-US" altLang="ko-KR" dirty="0" smtClean="0"/>
              <a:t>((f)</a:t>
            </a:r>
            <a:r>
              <a:rPr lang="ko-KR" altLang="en-US" dirty="0" smtClean="0"/>
              <a:t>는 점 구름</a:t>
            </a:r>
            <a:r>
              <a:rPr lang="en-US" altLang="ko-KR" dirty="0" smtClean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63709"/>
            <a:ext cx="6264696" cy="486163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860032" y="3861048"/>
            <a:ext cx="2232248" cy="1872208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44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12.4.1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점 구름은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좌표로 점을 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점의 순서를 바꾸어도 같은 데이터이므로 순열 불변</a:t>
            </a:r>
            <a:r>
              <a:rPr lang="en-US" altLang="ko-KR" baseline="-25000" dirty="0" smtClean="0"/>
              <a:t>permutation-invariant</a:t>
            </a:r>
          </a:p>
          <a:p>
            <a:pPr lvl="2"/>
            <a:endParaRPr lang="en-US" altLang="ko-KR" baseline="-25000" dirty="0"/>
          </a:p>
          <a:p>
            <a:pPr lvl="2"/>
            <a:endParaRPr lang="en-US" altLang="ko-KR" baseline="-25000" dirty="0" smtClean="0"/>
          </a:p>
          <a:p>
            <a:pPr lvl="2"/>
            <a:endParaRPr lang="en-US" altLang="ko-KR" baseline="-25000" dirty="0"/>
          </a:p>
          <a:p>
            <a:pPr lvl="2"/>
            <a:endParaRPr lang="en-US" altLang="ko-KR" baseline="-25000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프로그램 </a:t>
            </a:r>
            <a:r>
              <a:rPr lang="en-US" altLang="ko-KR" dirty="0" smtClean="0"/>
              <a:t>12-1]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ModelNet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데이터셋에서 점 구름 생성하는 프로그램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72564"/>
            <a:ext cx="4877481" cy="4763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212753"/>
            <a:ext cx="7197426" cy="309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93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12.4.1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6163"/>
            <a:ext cx="8363843" cy="31709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2" y="4725144"/>
            <a:ext cx="8352928" cy="101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81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12.4.2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인식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초창기에는 주로 점 구름을 격자 구조로 변환하는 방식 사용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VoxNet</a:t>
            </a:r>
            <a:r>
              <a:rPr lang="ko-KR" altLang="en-US" dirty="0" smtClean="0"/>
              <a:t>은 점 구름을 </a:t>
            </a:r>
            <a:r>
              <a:rPr lang="ko-KR" altLang="en-US" dirty="0" err="1" smtClean="0"/>
              <a:t>복셀로</a:t>
            </a:r>
            <a:r>
              <a:rPr lang="ko-KR" altLang="en-US" dirty="0" smtClean="0"/>
              <a:t> 구성된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영상으로 변환하고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적용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이후에는 점 구름 자체를 처리하는 방식으로 전환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컨볼루션을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사용하는 </a:t>
            </a:r>
            <a:r>
              <a:rPr lang="en-US" altLang="ko-KR" dirty="0" err="1" smtClean="0"/>
              <a:t>PointNet</a:t>
            </a:r>
            <a:endParaRPr lang="en-US" altLang="ko-KR" dirty="0" smtClean="0"/>
          </a:p>
          <a:p>
            <a:pPr lvl="2"/>
            <a:endParaRPr lang="en-US" altLang="ko-KR" baseline="-25000" dirty="0"/>
          </a:p>
          <a:p>
            <a:pPr lvl="2"/>
            <a:endParaRPr lang="en-US" altLang="ko-KR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1590609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12.4.2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인식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PointNet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점 구름의 세 가지 성질을 반영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순열 불변은 </a:t>
            </a:r>
            <a:r>
              <a:rPr lang="en-US" altLang="ko-KR" dirty="0" smtClean="0"/>
              <a:t>max pool </a:t>
            </a:r>
            <a:r>
              <a:rPr lang="ko-KR" altLang="en-US" dirty="0" smtClean="0"/>
              <a:t>표시된 최대 </a:t>
            </a:r>
            <a:r>
              <a:rPr lang="ko-KR" altLang="en-US" dirty="0" err="1" smtClean="0"/>
              <a:t>풀링이</a:t>
            </a:r>
            <a:r>
              <a:rPr lang="ko-KR" altLang="en-US" dirty="0" smtClean="0"/>
              <a:t> 담담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집합에서 이웃 점을 찾는 지역 구조 파악은 </a:t>
            </a:r>
            <a:r>
              <a:rPr lang="en-US" altLang="ko-KR" dirty="0" err="1" smtClean="0"/>
              <a:t>mlp</a:t>
            </a:r>
            <a:r>
              <a:rPr lang="ko-KR" altLang="en-US" dirty="0" smtClean="0"/>
              <a:t>가 담당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변환 불변은 </a:t>
            </a:r>
            <a:r>
              <a:rPr lang="en-US" altLang="ko-KR" dirty="0" smtClean="0"/>
              <a:t>T-net</a:t>
            </a:r>
            <a:r>
              <a:rPr lang="ko-KR" altLang="en-US" dirty="0" smtClean="0"/>
              <a:t>이 담당</a:t>
            </a:r>
            <a:endParaRPr lang="en-US" altLang="ko-KR" dirty="0" smtClean="0"/>
          </a:p>
          <a:p>
            <a:pPr lvl="2"/>
            <a:endParaRPr lang="en-US" altLang="ko-KR" baseline="-25000" dirty="0"/>
          </a:p>
          <a:p>
            <a:pPr lvl="2"/>
            <a:endParaRPr lang="en-US" altLang="ko-KR" baseline="-25000" dirty="0" smtClean="0"/>
          </a:p>
          <a:p>
            <a:pPr lvl="2"/>
            <a:endParaRPr lang="en-US" altLang="ko-KR" baseline="-25000" dirty="0"/>
          </a:p>
          <a:p>
            <a:pPr lvl="2"/>
            <a:endParaRPr lang="en-US" altLang="ko-KR" baseline="-25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140968"/>
            <a:ext cx="8335986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9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12.4.2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인식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점 구름을 분류하는 문제를 </a:t>
            </a:r>
            <a:r>
              <a:rPr lang="en-US" altLang="ko-KR" dirty="0" err="1" smtClean="0"/>
              <a:t>PointNet</a:t>
            </a:r>
            <a:r>
              <a:rPr lang="ko-KR" altLang="en-US" dirty="0" smtClean="0"/>
              <a:t>으로 해결 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ModelNet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활용</a:t>
            </a:r>
            <a:endParaRPr lang="en-US" altLang="ko-KR" dirty="0" smtClean="0"/>
          </a:p>
          <a:p>
            <a:pPr lvl="2"/>
            <a:endParaRPr lang="en-US" altLang="ko-KR" baseline="-25000" dirty="0"/>
          </a:p>
          <a:p>
            <a:pPr lvl="2"/>
            <a:endParaRPr lang="en-US" altLang="ko-KR" baseline="-25000" dirty="0" smtClean="0"/>
          </a:p>
          <a:p>
            <a:pPr lvl="2"/>
            <a:endParaRPr lang="en-US" altLang="ko-KR" baseline="-25000" dirty="0"/>
          </a:p>
          <a:p>
            <a:pPr lvl="2"/>
            <a:endParaRPr lang="en-US" altLang="ko-KR" baseline="-250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47" y="1915484"/>
            <a:ext cx="7773490" cy="460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04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12.4.2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인식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23528" y="980728"/>
            <a:ext cx="8527984" cy="5251738"/>
            <a:chOff x="323528" y="980728"/>
            <a:chExt cx="8527984" cy="525173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8517386" cy="358746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112" y="4571346"/>
              <a:ext cx="8510400" cy="1661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432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12.4.2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인식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85" y="919184"/>
            <a:ext cx="6581567" cy="577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42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12.4.2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인식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97" y="1138725"/>
            <a:ext cx="8110556" cy="25967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735451"/>
            <a:ext cx="8128800" cy="214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58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12.4.2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인식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88" y="860285"/>
            <a:ext cx="5059878" cy="587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56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12.1 3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차원 기하와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캘리브레이션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기하 변환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3-19])</a:t>
            </a:r>
            <a:r>
              <a:rPr lang="ko-KR" altLang="en-US" dirty="0"/>
              <a:t>을 </a:t>
            </a:r>
            <a:r>
              <a:rPr lang="en-US" altLang="ko-KR" dirty="0"/>
              <a:t>3</a:t>
            </a:r>
            <a:r>
              <a:rPr lang="ko-KR" altLang="en-US" dirty="0"/>
              <a:t>차원으로 확장</a:t>
            </a:r>
            <a:endParaRPr lang="en-US" altLang="ko-KR" dirty="0"/>
          </a:p>
          <a:p>
            <a:r>
              <a:rPr lang="ko-KR" altLang="en-US" dirty="0"/>
              <a:t>카메라와 로봇 등의 장치 사이에서 </a:t>
            </a:r>
            <a:r>
              <a:rPr lang="en-US" altLang="ko-KR" dirty="0"/>
              <a:t>3</a:t>
            </a:r>
            <a:r>
              <a:rPr lang="ko-KR" altLang="en-US" dirty="0"/>
              <a:t>차원 기하 관계를 규명하는 </a:t>
            </a:r>
            <a:r>
              <a:rPr lang="ko-KR" altLang="en-US" dirty="0" err="1" smtClean="0"/>
              <a:t>캘리브레이션</a:t>
            </a:r>
            <a:r>
              <a:rPr lang="ko-KR" altLang="en-US" dirty="0" smtClean="0"/>
              <a:t> 소개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4309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12.4.2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인식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980728"/>
            <a:ext cx="5978609" cy="561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23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3496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12.1.1 3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차원 기하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기하 변환을 </a:t>
            </a:r>
            <a:r>
              <a:rPr lang="en-US" altLang="ko-KR" dirty="0"/>
              <a:t>3</a:t>
            </a:r>
            <a:r>
              <a:rPr lang="ko-KR" altLang="en-US" dirty="0"/>
              <a:t>차원으로 확장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12-2(a)]</a:t>
            </a:r>
            <a:r>
              <a:rPr lang="ko-KR" altLang="en-US" dirty="0"/>
              <a:t>는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3-20]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그대로 가져온 것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12-2(b)]</a:t>
            </a:r>
            <a:r>
              <a:rPr lang="ko-KR" altLang="en-US" dirty="0"/>
              <a:t>는</a:t>
            </a:r>
            <a:r>
              <a:rPr lang="en-US" altLang="ko-KR" dirty="0"/>
              <a:t> z</a:t>
            </a:r>
            <a:r>
              <a:rPr lang="ko-KR" altLang="en-US" dirty="0"/>
              <a:t>축을</a:t>
            </a:r>
            <a:r>
              <a:rPr lang="en-US" altLang="ko-KR" dirty="0"/>
              <a:t> </a:t>
            </a:r>
            <a:r>
              <a:rPr lang="ko-KR" altLang="en-US" dirty="0"/>
              <a:t>추가하여</a:t>
            </a:r>
            <a:r>
              <a:rPr lang="en-US" altLang="ko-KR" dirty="0"/>
              <a:t> 3</a:t>
            </a:r>
            <a:r>
              <a:rPr lang="ko-KR" altLang="en-US" dirty="0"/>
              <a:t>차원으로 확장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708920"/>
            <a:ext cx="7443565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30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12.1.1 3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차원 기하 변환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052736"/>
                <a:ext cx="8641655" cy="5472608"/>
              </a:xfrm>
            </p:spPr>
            <p:txBody>
              <a:bodyPr/>
              <a:lstStyle/>
              <a:p>
                <a:r>
                  <a:rPr lang="en-US" altLang="ko-KR" dirty="0"/>
                  <a:t>2</a:t>
                </a:r>
                <a:r>
                  <a:rPr lang="ko-KR" altLang="en-US" dirty="0"/>
                  <a:t>차원 기하 변환을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차원으로 확장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3*3</a:t>
                </a:r>
                <a:r>
                  <a:rPr lang="ko-KR" altLang="en-US" dirty="0"/>
                  <a:t>의 동차 행렬이 </a:t>
                </a:r>
                <a:r>
                  <a:rPr lang="en-US" altLang="ko-KR" dirty="0"/>
                  <a:t>4*4</a:t>
                </a:r>
                <a:r>
                  <a:rPr lang="ko-KR" altLang="en-US" dirty="0"/>
                  <a:t>로 확장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3</a:t>
                </a:r>
                <a:r>
                  <a:rPr lang="ko-KR" altLang="en-US" dirty="0"/>
                  <a:t>차원에서는 </a:t>
                </a:r>
                <a:r>
                  <a:rPr lang="ko-KR" altLang="en-US" dirty="0" smtClean="0"/>
                  <a:t>회전을 </a:t>
                </a:r>
                <a:r>
                  <a:rPr lang="ko-KR" altLang="en-US" dirty="0"/>
                  <a:t>위한 행렬을 유도하는 일이 </a:t>
                </a:r>
                <a:r>
                  <a:rPr lang="ko-KR" altLang="en-US" dirty="0" smtClean="0"/>
                  <a:t>까다로워서 </a:t>
                </a:r>
                <a:r>
                  <a:rPr lang="ko-KR" altLang="en-US" dirty="0"/>
                  <a:t>회전각 대신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~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표현</a:t>
                </a:r>
                <a:r>
                  <a:rPr lang="en-US" altLang="ko-KR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052736"/>
                <a:ext cx="8641655" cy="5472608"/>
              </a:xfrm>
              <a:blipFill rotWithShape="1"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257126"/>
            <a:ext cx="7499190" cy="160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40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생성 기하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 smtClean="0"/>
              <a:t>2-3</a:t>
            </a:r>
            <a:r>
              <a:rPr lang="en-US" altLang="ko-KR" dirty="0"/>
              <a:t>]</a:t>
            </a:r>
            <a:r>
              <a:rPr lang="ko-KR" altLang="en-US" dirty="0"/>
              <a:t>은 영상 생성을 표현하는 </a:t>
            </a:r>
            <a:r>
              <a:rPr lang="ko-KR" altLang="en-US" dirty="0" err="1"/>
              <a:t>핀홀</a:t>
            </a:r>
            <a:r>
              <a:rPr lang="ko-KR" altLang="en-US" dirty="0"/>
              <a:t> 카메라 모델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2</a:t>
            </a:r>
            <a:r>
              <a:rPr lang="ko-KR" altLang="en-US" dirty="0" smtClean="0"/>
              <a:t>차원을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차원으로 확장하고 세계 </a:t>
            </a:r>
            <a:r>
              <a:rPr lang="ko-KR" altLang="en-US" dirty="0" err="1" smtClean="0"/>
              <a:t>좌표계를</a:t>
            </a:r>
            <a:r>
              <a:rPr lang="ko-KR" altLang="en-US" dirty="0" smtClean="0"/>
              <a:t> 추가하면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12-3]</a:t>
            </a:r>
            <a:r>
              <a:rPr lang="ko-KR" altLang="en-US" dirty="0" smtClean="0"/>
              <a:t>이 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16" y="2348880"/>
            <a:ext cx="73993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2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생성 기하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0825" y="1031530"/>
                <a:ext cx="8785671" cy="547260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세계 </a:t>
                </a:r>
                <a:r>
                  <a:rPr lang="ko-KR" altLang="en-US" dirty="0" err="1" smtClean="0"/>
                  <a:t>좌표계와</a:t>
                </a:r>
                <a:r>
                  <a:rPr lang="ko-KR" altLang="en-US" dirty="0" smtClean="0"/>
                  <a:t> 카메라 </a:t>
                </a:r>
                <a:r>
                  <a:rPr lang="ko-KR" altLang="en-US" dirty="0" err="1" smtClean="0"/>
                  <a:t>좌표계</a:t>
                </a:r>
                <a:endParaRPr lang="en-US" altLang="ko-KR" dirty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1-3]</a:t>
                </a:r>
                <a:r>
                  <a:rPr lang="ko-KR" altLang="en-US" dirty="0" smtClean="0"/>
                  <a:t>에는 </a:t>
                </a:r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개의 </a:t>
                </a:r>
                <a:r>
                  <a:rPr lang="ko-KR" altLang="en-US" dirty="0" err="1" smtClean="0"/>
                  <a:t>좌표계</a:t>
                </a:r>
                <a:r>
                  <a:rPr lang="ko-KR" altLang="en-US" dirty="0" smtClean="0"/>
                  <a:t> 있음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세계 </a:t>
                </a:r>
                <a:r>
                  <a:rPr lang="ko-KR" altLang="en-US" dirty="0" err="1" smtClean="0"/>
                  <a:t>좌표계는</a:t>
                </a:r>
                <a:r>
                  <a:rPr lang="ko-KR" altLang="en-US" dirty="0" smtClean="0"/>
                  <a:t> 로봇이나 </a:t>
                </a:r>
                <a:r>
                  <a:rPr lang="ko-KR" altLang="en-US" dirty="0"/>
                  <a:t>이동체가 놓인 </a:t>
                </a:r>
                <a:r>
                  <a:rPr lang="ko-KR" altLang="en-US" dirty="0" err="1" smtClean="0"/>
                  <a:t>좌표계</a:t>
                </a:r>
                <a:r>
                  <a:rPr lang="en-US" altLang="ko-KR" dirty="0" smtClean="0"/>
                  <a:t>, </a:t>
                </a:r>
                <a:r>
                  <a:rPr lang="ko-KR" altLang="en-US" dirty="0"/>
                  <a:t>여기서는 방의 구석으로 </a:t>
                </a:r>
                <a:r>
                  <a:rPr lang="ko-KR" altLang="en-US" dirty="0" smtClean="0"/>
                  <a:t>생각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세계 </a:t>
                </a:r>
                <a:r>
                  <a:rPr lang="ko-KR" altLang="en-US" dirty="0" err="1"/>
                  <a:t>좌표계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상의 </a:t>
                </a:r>
                <a:r>
                  <a:rPr lang="ko-KR" altLang="en-US" dirty="0"/>
                  <a:t>점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1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는 카메라 </a:t>
                </a:r>
                <a:r>
                  <a:rPr lang="ko-KR" altLang="en-US" dirty="0" err="1" smtClean="0"/>
                  <a:t>좌표계</a:t>
                </a:r>
                <a:r>
                  <a:rPr lang="ko-KR" altLang="en-US" dirty="0" smtClean="0"/>
                  <a:t> </a:t>
                </a:r>
                <a:r>
                  <a:rPr lang="ko-KR" altLang="en-US" dirty="0" smtClean="0"/>
                  <a:t>기준으로 하면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1" i="1" dirty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031530"/>
                <a:ext cx="8785671" cy="5472608"/>
              </a:xfrm>
              <a:blipFill rotWithShape="1">
                <a:blip r:embed="rId2"/>
                <a:stretch>
                  <a:fillRect l="-555" t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67" y="2636912"/>
            <a:ext cx="7056784" cy="367231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481036" y="4882751"/>
            <a:ext cx="1170215" cy="288032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26516" y="5239151"/>
            <a:ext cx="936104" cy="288032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643689" y="3429000"/>
            <a:ext cx="1835232" cy="43651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</a:rPr>
              <a:t>2</a:t>
            </a:r>
            <a:r>
              <a:rPr lang="ko-KR" altLang="en-US" sz="1600" dirty="0">
                <a:solidFill>
                  <a:srgbClr val="0000FF"/>
                </a:solidFill>
              </a:rPr>
              <a:t>차원 영상 </a:t>
            </a:r>
            <a:r>
              <a:rPr lang="ko-KR" altLang="en-US" sz="1600" dirty="0" err="1">
                <a:solidFill>
                  <a:srgbClr val="0000FF"/>
                </a:solidFill>
              </a:rPr>
              <a:t>좌표계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6395345" y="3647258"/>
            <a:ext cx="288000" cy="0"/>
          </a:xfrm>
          <a:prstGeom prst="straightConnector1">
            <a:avLst/>
          </a:prstGeom>
          <a:ln w="222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134219"/>
      </p:ext>
    </p:extLst>
  </p:cSld>
  <p:clrMapOvr>
    <a:masterClrMapping/>
  </p:clrMapOvr>
</p:sld>
</file>

<file path=ppt/theme/theme1.xml><?xml version="1.0" encoding="utf-8"?>
<a:theme xmlns:a="http://schemas.openxmlformats.org/drawingml/2006/main" name="컴퓨터 비전과 딥러닝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6281</TotalTime>
  <Words>2006</Words>
  <Application>Microsoft Office PowerPoint</Application>
  <PresentationFormat>화면 슬라이드 쇼(4:3)</PresentationFormat>
  <Paragraphs>382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굴림</vt:lpstr>
      <vt:lpstr>Arial</vt:lpstr>
      <vt:lpstr>맑은 고딕</vt:lpstr>
      <vt:lpstr>Wingdings</vt:lpstr>
      <vt:lpstr>HY견고딕</vt:lpstr>
      <vt:lpstr>Cambria Math</vt:lpstr>
      <vt:lpstr>Tahoma</vt:lpstr>
      <vt:lpstr>컴퓨터 비전과 딥러닝</vt:lpstr>
      <vt:lpstr>PowerPoint 프레젠테이션</vt:lpstr>
      <vt:lpstr>Chapter 12 3차원 비전</vt:lpstr>
      <vt:lpstr>PowerPoint 프레젠테이션</vt:lpstr>
      <vt:lpstr>Preview</vt:lpstr>
      <vt:lpstr>12.1 3차원 기하와 캘리브레이션</vt:lpstr>
      <vt:lpstr>12.1.1 3차원 기하 변환</vt:lpstr>
      <vt:lpstr>12.1.1 3차원 기하 변환</vt:lpstr>
      <vt:lpstr>12.1.2 영상 생성 기하</vt:lpstr>
      <vt:lpstr>12.1.2 영상 생성 기하</vt:lpstr>
      <vt:lpstr>12.1.2 영상 생성 기하</vt:lpstr>
      <vt:lpstr>12.1.2 영상 생성 기하</vt:lpstr>
      <vt:lpstr>12.1.2 영상 생성 기하</vt:lpstr>
      <vt:lpstr>12.1.3 카메라 캘리브레이션</vt:lpstr>
      <vt:lpstr>12.1.3 카메라 캘리브레이션</vt:lpstr>
      <vt:lpstr>12.1.3 카메라 캘리브레이션</vt:lpstr>
      <vt:lpstr>12.1.4 손눈 캘리브레이션hand-eye calibration</vt:lpstr>
      <vt:lpstr>12.1.4 손눈 캘리브레이션</vt:lpstr>
      <vt:lpstr>12.1.4 손눈 캘리브레이션</vt:lpstr>
      <vt:lpstr>12.1.4 손눈 캘리브레이션 hand-eye calibration</vt:lpstr>
      <vt:lpstr>12.2 깊이 추정</vt:lpstr>
      <vt:lpstr>12.2.1 스테레오</vt:lpstr>
      <vt:lpstr>12.2.1 스테레오</vt:lpstr>
      <vt:lpstr>12.2.1 스테레오</vt:lpstr>
      <vt:lpstr>12.2.1 스테레오</vt:lpstr>
      <vt:lpstr>12.2.1 스테레오</vt:lpstr>
      <vt:lpstr>12.2.1 스테레오</vt:lpstr>
      <vt:lpstr>12.2.1 스테레오</vt:lpstr>
      <vt:lpstr>12.2.2 능동 센서</vt:lpstr>
      <vt:lpstr>12.2.2 능동 센서</vt:lpstr>
      <vt:lpstr>12.2.2 능동 센서</vt:lpstr>
      <vt:lpstr>12.2.3 상용 깊이 카메라</vt:lpstr>
      <vt:lpstr>12.2.3 상용 깊이 카메라</vt:lpstr>
      <vt:lpstr>12.3 RGB-D 영상 인식</vt:lpstr>
      <vt:lpstr>12.3 RGB-D 영상 인식</vt:lpstr>
      <vt:lpstr>12.3 RGB-D 영상 인식</vt:lpstr>
      <vt:lpstr>12.3 RGB-D 영상 인식</vt:lpstr>
      <vt:lpstr>12.3 RGB-D 영상 인식</vt:lpstr>
      <vt:lpstr>12.3 RGB-D 영상 인식</vt:lpstr>
      <vt:lpstr>12.4 점 구름 인식</vt:lpstr>
      <vt:lpstr>12.4.1 데이터의 이해</vt:lpstr>
      <vt:lpstr>12.4.1 데이터의 이해</vt:lpstr>
      <vt:lpstr>12.4.1 데이터의 이해</vt:lpstr>
      <vt:lpstr>12.4.2 인식 모델</vt:lpstr>
      <vt:lpstr>12.4.2 인식 모델</vt:lpstr>
      <vt:lpstr>12.4.2 인식 모델</vt:lpstr>
      <vt:lpstr>12.4.2 인식 모델</vt:lpstr>
      <vt:lpstr>12.4.2 인식 모델</vt:lpstr>
      <vt:lpstr>12.4.2 인식 모델</vt:lpstr>
      <vt:lpstr>12.4.2 인식 모델</vt:lpstr>
      <vt:lpstr>12.4.2 인식 모델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김미정</cp:lastModifiedBy>
  <cp:revision>780</cp:revision>
  <dcterms:created xsi:type="dcterms:W3CDTF">2006-10-05T04:04:58Z</dcterms:created>
  <dcterms:modified xsi:type="dcterms:W3CDTF">2023-02-09T01:16:21Z</dcterms:modified>
</cp:coreProperties>
</file>